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3"/>
  </p:notesMasterIdLst>
  <p:sldIdLst>
    <p:sldId id="256" r:id="rId6"/>
    <p:sldId id="266" r:id="rId7"/>
    <p:sldId id="267" r:id="rId8"/>
    <p:sldId id="799" r:id="rId9"/>
    <p:sldId id="268" r:id="rId10"/>
    <p:sldId id="262" r:id="rId11"/>
    <p:sldId id="258" r:id="rId12"/>
    <p:sldId id="796" r:id="rId13"/>
    <p:sldId id="797" r:id="rId14"/>
    <p:sldId id="261" r:id="rId15"/>
    <p:sldId id="660" r:id="rId16"/>
    <p:sldId id="659" r:id="rId17"/>
    <p:sldId id="547" r:id="rId18"/>
    <p:sldId id="801" r:id="rId19"/>
    <p:sldId id="269" r:id="rId20"/>
    <p:sldId id="551" r:id="rId21"/>
    <p:sldId id="558" r:id="rId22"/>
    <p:sldId id="272" r:id="rId23"/>
    <p:sldId id="803" r:id="rId24"/>
    <p:sldId id="506" r:id="rId25"/>
    <p:sldId id="804" r:id="rId26"/>
    <p:sldId id="794" r:id="rId27"/>
    <p:sldId id="793" r:id="rId28"/>
    <p:sldId id="809" r:id="rId29"/>
    <p:sldId id="808" r:id="rId30"/>
    <p:sldId id="574" r:id="rId31"/>
    <p:sldId id="647" r:id="rId32"/>
    <p:sldId id="805" r:id="rId33"/>
    <p:sldId id="648" r:id="rId34"/>
    <p:sldId id="807" r:id="rId35"/>
    <p:sldId id="649" r:id="rId36"/>
    <p:sldId id="806" r:id="rId37"/>
    <p:sldId id="650" r:id="rId38"/>
    <p:sldId id="652" r:id="rId39"/>
    <p:sldId id="651" r:id="rId40"/>
    <p:sldId id="323" r:id="rId41"/>
    <p:sldId id="264" r:id="rId42"/>
    <p:sldId id="654" r:id="rId43"/>
    <p:sldId id="661" r:id="rId44"/>
    <p:sldId id="658" r:id="rId45"/>
    <p:sldId id="454" r:id="rId46"/>
    <p:sldId id="810" r:id="rId47"/>
    <p:sldId id="459" r:id="rId48"/>
    <p:sldId id="505" r:id="rId49"/>
    <p:sldId id="494" r:id="rId50"/>
    <p:sldId id="495" r:id="rId51"/>
    <p:sldId id="7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ischmann, Suzette B" initials="FSB" lastIdx="3" clrIdx="0">
    <p:extLst>
      <p:ext uri="{19B8F6BF-5375-455C-9EA6-DF929625EA0E}">
        <p15:presenceInfo xmlns:p15="http://schemas.microsoft.com/office/powerpoint/2012/main" userId="S::Suzette.Fleischmann@myflfamilies.com::f79bea8f-3744-4160-970f-4fcd7dc2f0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987" autoAdjust="0"/>
  </p:normalViewPr>
  <p:slideViewPr>
    <p:cSldViewPr snapToGrid="0">
      <p:cViewPr varScale="1">
        <p:scale>
          <a:sx n="83" d="100"/>
          <a:sy n="83" d="100"/>
        </p:scale>
        <p:origin x="534" y="84"/>
      </p:cViewPr>
      <p:guideLst/>
    </p:cSldViewPr>
  </p:slideViewPr>
  <p:notesTextViewPr>
    <p:cViewPr>
      <p:scale>
        <a:sx n="1" d="1"/>
        <a:sy n="1" d="1"/>
      </p:scale>
      <p:origin x="0" y="0"/>
    </p:cViewPr>
  </p:notesTextViewPr>
  <p:notesViewPr>
    <p:cSldViewPr snapToGrid="0">
      <p:cViewPr varScale="1">
        <p:scale>
          <a:sx n="64" d="100"/>
          <a:sy n="64" d="100"/>
        </p:scale>
        <p:origin x="240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2T15:07:42.171" idx="1">
    <p:pos x="2909" y="2975"/>
    <p:text>Is this accurate?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4BCF3-9298-4959-A353-B91877B881CA}"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DA22E70B-9CC7-46E7-81E2-94EE95FADD5F}">
      <dgm:prSet phldrT="[Text]"/>
      <dgm:spPr/>
      <dgm:t>
        <a:bodyPr/>
        <a:lstStyle/>
        <a:p>
          <a:r>
            <a:rPr lang="en-US" dirty="0"/>
            <a:t>KNOW THE FAMILY</a:t>
          </a:r>
        </a:p>
      </dgm:t>
    </dgm:pt>
    <dgm:pt modelId="{66786028-DB2C-457F-A870-949EDE6ADB8E}" type="parTrans" cxnId="{02A3186A-C660-4D43-A767-B037DC1DD429}">
      <dgm:prSet/>
      <dgm:spPr/>
      <dgm:t>
        <a:bodyPr/>
        <a:lstStyle/>
        <a:p>
          <a:endParaRPr lang="en-US"/>
        </a:p>
      </dgm:t>
    </dgm:pt>
    <dgm:pt modelId="{2D958570-9C8F-46D8-8F4A-D1BAE5ACECEF}" type="sibTrans" cxnId="{02A3186A-C660-4D43-A767-B037DC1DD429}">
      <dgm:prSet/>
      <dgm:spPr/>
      <dgm:t>
        <a:bodyPr/>
        <a:lstStyle/>
        <a:p>
          <a:endParaRPr lang="en-US"/>
        </a:p>
      </dgm:t>
    </dgm:pt>
    <dgm:pt modelId="{64CFECAC-4754-4F3F-8BCA-E30292FC5640}">
      <dgm:prSet phldrT="[Text]"/>
      <dgm:spPr/>
      <dgm:t>
        <a:bodyPr/>
        <a:lstStyle/>
        <a:p>
          <a:r>
            <a:rPr lang="en-US" dirty="0"/>
            <a:t>Extent of Maltreatment</a:t>
          </a:r>
        </a:p>
      </dgm:t>
    </dgm:pt>
    <dgm:pt modelId="{7B075634-5CFA-4CEC-9002-1561E52892A6}" type="parTrans" cxnId="{EC0DC7D8-4DFF-4ADB-8DB1-00AAEDE6172B}">
      <dgm:prSet/>
      <dgm:spPr/>
      <dgm:t>
        <a:bodyPr/>
        <a:lstStyle/>
        <a:p>
          <a:endParaRPr lang="en-US"/>
        </a:p>
      </dgm:t>
    </dgm:pt>
    <dgm:pt modelId="{CE078814-2300-4FA6-AB07-40C198198011}" type="sibTrans" cxnId="{EC0DC7D8-4DFF-4ADB-8DB1-00AAEDE6172B}">
      <dgm:prSet/>
      <dgm:spPr/>
      <dgm:t>
        <a:bodyPr/>
        <a:lstStyle/>
        <a:p>
          <a:endParaRPr lang="en-US"/>
        </a:p>
      </dgm:t>
    </dgm:pt>
    <dgm:pt modelId="{46894E01-0ADC-4A64-8ABC-A722F1076494}">
      <dgm:prSet phldrT="[Text]"/>
      <dgm:spPr/>
      <dgm:t>
        <a:bodyPr/>
        <a:lstStyle/>
        <a:p>
          <a:r>
            <a:rPr lang="en-US" dirty="0"/>
            <a:t> Surrounding Circumstances</a:t>
          </a:r>
        </a:p>
      </dgm:t>
    </dgm:pt>
    <dgm:pt modelId="{DCF02D1D-B490-45F5-97EC-658281B84A1D}" type="parTrans" cxnId="{586F0693-5E26-45E7-8EA3-AE856F61E129}">
      <dgm:prSet/>
      <dgm:spPr/>
      <dgm:t>
        <a:bodyPr/>
        <a:lstStyle/>
        <a:p>
          <a:endParaRPr lang="en-US"/>
        </a:p>
      </dgm:t>
    </dgm:pt>
    <dgm:pt modelId="{82D17106-A89B-4CEE-A310-68F12F36689A}" type="sibTrans" cxnId="{586F0693-5E26-45E7-8EA3-AE856F61E129}">
      <dgm:prSet/>
      <dgm:spPr/>
      <dgm:t>
        <a:bodyPr/>
        <a:lstStyle/>
        <a:p>
          <a:endParaRPr lang="en-US"/>
        </a:p>
      </dgm:t>
    </dgm:pt>
    <dgm:pt modelId="{95708908-3F34-4E29-85AC-A064A01305F9}">
      <dgm:prSet phldrT="[Text]"/>
      <dgm:spPr>
        <a:solidFill>
          <a:srgbClr val="0070C0">
            <a:alpha val="50000"/>
          </a:srgbClr>
        </a:solidFill>
      </dgm:spPr>
      <dgm:t>
        <a:bodyPr/>
        <a:lstStyle/>
        <a:p>
          <a:r>
            <a:rPr lang="en-US" dirty="0"/>
            <a:t> Child Functioning</a:t>
          </a:r>
        </a:p>
      </dgm:t>
    </dgm:pt>
    <dgm:pt modelId="{C00C6378-5295-4B20-87AD-2A68EBBBB336}" type="parTrans" cxnId="{B4D587F9-264C-49C5-A46C-AFB257BAFED8}">
      <dgm:prSet/>
      <dgm:spPr/>
      <dgm:t>
        <a:bodyPr/>
        <a:lstStyle/>
        <a:p>
          <a:endParaRPr lang="en-US"/>
        </a:p>
      </dgm:t>
    </dgm:pt>
    <dgm:pt modelId="{07B3D3EB-6070-44D0-B54D-81098BBC4199}" type="sibTrans" cxnId="{B4D587F9-264C-49C5-A46C-AFB257BAFED8}">
      <dgm:prSet/>
      <dgm:spPr/>
      <dgm:t>
        <a:bodyPr/>
        <a:lstStyle/>
        <a:p>
          <a:endParaRPr lang="en-US"/>
        </a:p>
      </dgm:t>
    </dgm:pt>
    <dgm:pt modelId="{B80E5153-BCBA-4F57-AD19-3996F5EABC05}">
      <dgm:prSet phldrT="[Text]"/>
      <dgm:spPr/>
      <dgm:t>
        <a:bodyPr/>
        <a:lstStyle/>
        <a:p>
          <a:r>
            <a:rPr lang="en-US" dirty="0"/>
            <a:t> Adult Functioning</a:t>
          </a:r>
        </a:p>
      </dgm:t>
    </dgm:pt>
    <dgm:pt modelId="{E675FA7E-FC20-40A0-B0BC-7AA3AEB0CC60}" type="parTrans" cxnId="{0DF41AB5-EE0F-4FAF-8687-054512AE890A}">
      <dgm:prSet/>
      <dgm:spPr/>
      <dgm:t>
        <a:bodyPr/>
        <a:lstStyle/>
        <a:p>
          <a:endParaRPr lang="en-US"/>
        </a:p>
      </dgm:t>
    </dgm:pt>
    <dgm:pt modelId="{0F551D71-6F69-4D37-BC9E-C323B9ECC26F}" type="sibTrans" cxnId="{0DF41AB5-EE0F-4FAF-8687-054512AE890A}">
      <dgm:prSet/>
      <dgm:spPr/>
      <dgm:t>
        <a:bodyPr/>
        <a:lstStyle/>
        <a:p>
          <a:endParaRPr lang="en-US"/>
        </a:p>
      </dgm:t>
    </dgm:pt>
    <dgm:pt modelId="{0678B93A-B5CE-4C9D-A58D-447A15239F7A}">
      <dgm:prSet phldrT="[Text]"/>
      <dgm:spPr/>
      <dgm:t>
        <a:bodyPr/>
        <a:lstStyle/>
        <a:p>
          <a:r>
            <a:rPr lang="en-US" dirty="0"/>
            <a:t>Disciplinary Practices/Behavior Management</a:t>
          </a:r>
        </a:p>
      </dgm:t>
    </dgm:pt>
    <dgm:pt modelId="{73BEC241-FE8F-4270-999D-8BE181B02942}" type="parTrans" cxnId="{30F73E6C-C3EF-473F-8B2E-F7F7250EEBEF}">
      <dgm:prSet/>
      <dgm:spPr/>
      <dgm:t>
        <a:bodyPr/>
        <a:lstStyle/>
        <a:p>
          <a:endParaRPr lang="en-US"/>
        </a:p>
      </dgm:t>
    </dgm:pt>
    <dgm:pt modelId="{8A40B194-1520-40F2-89DE-0270F65C7F85}" type="sibTrans" cxnId="{30F73E6C-C3EF-473F-8B2E-F7F7250EEBEF}">
      <dgm:prSet/>
      <dgm:spPr/>
      <dgm:t>
        <a:bodyPr/>
        <a:lstStyle/>
        <a:p>
          <a:endParaRPr lang="en-US"/>
        </a:p>
      </dgm:t>
    </dgm:pt>
    <dgm:pt modelId="{98E8EE40-7DF6-4154-B9FE-C116C78C28CD}">
      <dgm:prSet phldrT="[Text]"/>
      <dgm:spPr/>
      <dgm:t>
        <a:bodyPr/>
        <a:lstStyle/>
        <a:p>
          <a:r>
            <a:rPr lang="en-US" dirty="0"/>
            <a:t>General Parenting Practices</a:t>
          </a:r>
        </a:p>
      </dgm:t>
    </dgm:pt>
    <dgm:pt modelId="{27A6FEA4-28DA-4759-ABD5-235CD6DAE98D}" type="parTrans" cxnId="{54747702-8A20-4BD3-99B0-43CEE167D002}">
      <dgm:prSet/>
      <dgm:spPr/>
      <dgm:t>
        <a:bodyPr/>
        <a:lstStyle/>
        <a:p>
          <a:endParaRPr lang="en-US"/>
        </a:p>
      </dgm:t>
    </dgm:pt>
    <dgm:pt modelId="{0A29EADE-B99F-430D-B4BC-5F6CB4D93D01}" type="sibTrans" cxnId="{54747702-8A20-4BD3-99B0-43CEE167D002}">
      <dgm:prSet/>
      <dgm:spPr/>
      <dgm:t>
        <a:bodyPr/>
        <a:lstStyle/>
        <a:p>
          <a:endParaRPr lang="en-US"/>
        </a:p>
      </dgm:t>
    </dgm:pt>
    <dgm:pt modelId="{CCB99811-7F66-4AAC-923B-CC421226C948}" type="pres">
      <dgm:prSet presAssocID="{E844BCF3-9298-4959-A353-B91877B881CA}" presName="composite" presStyleCnt="0">
        <dgm:presLayoutVars>
          <dgm:chMax val="1"/>
          <dgm:dir/>
          <dgm:resizeHandles val="exact"/>
        </dgm:presLayoutVars>
      </dgm:prSet>
      <dgm:spPr/>
    </dgm:pt>
    <dgm:pt modelId="{469A9C72-3EEA-4B97-A186-3DEC9C618EBB}" type="pres">
      <dgm:prSet presAssocID="{E844BCF3-9298-4959-A353-B91877B881CA}" presName="radial" presStyleCnt="0">
        <dgm:presLayoutVars>
          <dgm:animLvl val="ctr"/>
        </dgm:presLayoutVars>
      </dgm:prSet>
      <dgm:spPr/>
    </dgm:pt>
    <dgm:pt modelId="{9DBA92B0-68CB-4B79-B3B8-5BBF5F4A00C8}" type="pres">
      <dgm:prSet presAssocID="{DA22E70B-9CC7-46E7-81E2-94EE95FADD5F}" presName="centerShape" presStyleLbl="vennNode1" presStyleIdx="0" presStyleCnt="7"/>
      <dgm:spPr/>
    </dgm:pt>
    <dgm:pt modelId="{347DF2A3-9360-445C-BDDA-62C884118BB8}" type="pres">
      <dgm:prSet presAssocID="{64CFECAC-4754-4F3F-8BCA-E30292FC5640}" presName="node" presStyleLbl="vennNode1" presStyleIdx="1" presStyleCnt="7">
        <dgm:presLayoutVars>
          <dgm:bulletEnabled val="1"/>
        </dgm:presLayoutVars>
      </dgm:prSet>
      <dgm:spPr/>
    </dgm:pt>
    <dgm:pt modelId="{8F1E4744-9CD2-417F-B04F-6150A51F7A61}" type="pres">
      <dgm:prSet presAssocID="{46894E01-0ADC-4A64-8ABC-A722F1076494}" presName="node" presStyleLbl="vennNode1" presStyleIdx="2" presStyleCnt="7">
        <dgm:presLayoutVars>
          <dgm:bulletEnabled val="1"/>
        </dgm:presLayoutVars>
      </dgm:prSet>
      <dgm:spPr/>
    </dgm:pt>
    <dgm:pt modelId="{8B54F891-FE51-427A-B87F-5AC73739559B}" type="pres">
      <dgm:prSet presAssocID="{95708908-3F34-4E29-85AC-A064A01305F9}" presName="node" presStyleLbl="vennNode1" presStyleIdx="3" presStyleCnt="7">
        <dgm:presLayoutVars>
          <dgm:bulletEnabled val="1"/>
        </dgm:presLayoutVars>
      </dgm:prSet>
      <dgm:spPr/>
    </dgm:pt>
    <dgm:pt modelId="{B44128AD-44C6-455C-92EE-B2AEC13A3A11}" type="pres">
      <dgm:prSet presAssocID="{B80E5153-BCBA-4F57-AD19-3996F5EABC05}" presName="node" presStyleLbl="vennNode1" presStyleIdx="4" presStyleCnt="7">
        <dgm:presLayoutVars>
          <dgm:bulletEnabled val="1"/>
        </dgm:presLayoutVars>
      </dgm:prSet>
      <dgm:spPr/>
    </dgm:pt>
    <dgm:pt modelId="{E83A28C4-9967-4D03-9F77-DFD75C144B51}" type="pres">
      <dgm:prSet presAssocID="{98E8EE40-7DF6-4154-B9FE-C116C78C28CD}" presName="node" presStyleLbl="vennNode1" presStyleIdx="5" presStyleCnt="7">
        <dgm:presLayoutVars>
          <dgm:bulletEnabled val="1"/>
        </dgm:presLayoutVars>
      </dgm:prSet>
      <dgm:spPr/>
    </dgm:pt>
    <dgm:pt modelId="{0B6554F4-2290-466A-B071-93F04CF0852C}" type="pres">
      <dgm:prSet presAssocID="{0678B93A-B5CE-4C9D-A58D-447A15239F7A}" presName="node" presStyleLbl="vennNode1" presStyleIdx="6" presStyleCnt="7">
        <dgm:presLayoutVars>
          <dgm:bulletEnabled val="1"/>
        </dgm:presLayoutVars>
      </dgm:prSet>
      <dgm:spPr/>
    </dgm:pt>
  </dgm:ptLst>
  <dgm:cxnLst>
    <dgm:cxn modelId="{54747702-8A20-4BD3-99B0-43CEE167D002}" srcId="{DA22E70B-9CC7-46E7-81E2-94EE95FADD5F}" destId="{98E8EE40-7DF6-4154-B9FE-C116C78C28CD}" srcOrd="4" destOrd="0" parTransId="{27A6FEA4-28DA-4759-ABD5-235CD6DAE98D}" sibTransId="{0A29EADE-B99F-430D-B4BC-5F6CB4D93D01}"/>
    <dgm:cxn modelId="{01531A07-6E90-4EC9-82AE-E5B8708154AE}" type="presOf" srcId="{0678B93A-B5CE-4C9D-A58D-447A15239F7A}" destId="{0B6554F4-2290-466A-B071-93F04CF0852C}" srcOrd="0" destOrd="0" presId="urn:microsoft.com/office/officeart/2005/8/layout/radial3"/>
    <dgm:cxn modelId="{215CD768-7AE3-4150-88FF-CD3C54F2DEA3}" type="presOf" srcId="{DA22E70B-9CC7-46E7-81E2-94EE95FADD5F}" destId="{9DBA92B0-68CB-4B79-B3B8-5BBF5F4A00C8}" srcOrd="0" destOrd="0" presId="urn:microsoft.com/office/officeart/2005/8/layout/radial3"/>
    <dgm:cxn modelId="{02A3186A-C660-4D43-A767-B037DC1DD429}" srcId="{E844BCF3-9298-4959-A353-B91877B881CA}" destId="{DA22E70B-9CC7-46E7-81E2-94EE95FADD5F}" srcOrd="0" destOrd="0" parTransId="{66786028-DB2C-457F-A870-949EDE6ADB8E}" sibTransId="{2D958570-9C8F-46D8-8F4A-D1BAE5ACECEF}"/>
    <dgm:cxn modelId="{C390726A-D35A-4C8D-A055-5516C72AFC9A}" type="presOf" srcId="{B80E5153-BCBA-4F57-AD19-3996F5EABC05}" destId="{B44128AD-44C6-455C-92EE-B2AEC13A3A11}" srcOrd="0" destOrd="0" presId="urn:microsoft.com/office/officeart/2005/8/layout/radial3"/>
    <dgm:cxn modelId="{9E2B736B-61D6-447F-9A9D-D975F96EE546}" type="presOf" srcId="{98E8EE40-7DF6-4154-B9FE-C116C78C28CD}" destId="{E83A28C4-9967-4D03-9F77-DFD75C144B51}" srcOrd="0" destOrd="0" presId="urn:microsoft.com/office/officeart/2005/8/layout/radial3"/>
    <dgm:cxn modelId="{30F73E6C-C3EF-473F-8B2E-F7F7250EEBEF}" srcId="{DA22E70B-9CC7-46E7-81E2-94EE95FADD5F}" destId="{0678B93A-B5CE-4C9D-A58D-447A15239F7A}" srcOrd="5" destOrd="0" parTransId="{73BEC241-FE8F-4270-999D-8BE181B02942}" sibTransId="{8A40B194-1520-40F2-89DE-0270F65C7F85}"/>
    <dgm:cxn modelId="{9BC20373-9D6F-4151-9FB1-478F9FEA8B20}" type="presOf" srcId="{64CFECAC-4754-4F3F-8BCA-E30292FC5640}" destId="{347DF2A3-9360-445C-BDDA-62C884118BB8}" srcOrd="0" destOrd="0" presId="urn:microsoft.com/office/officeart/2005/8/layout/radial3"/>
    <dgm:cxn modelId="{25C4D956-56E9-471E-AF15-46CD308C8191}" type="presOf" srcId="{46894E01-0ADC-4A64-8ABC-A722F1076494}" destId="{8F1E4744-9CD2-417F-B04F-6150A51F7A61}" srcOrd="0" destOrd="0" presId="urn:microsoft.com/office/officeart/2005/8/layout/radial3"/>
    <dgm:cxn modelId="{943DFB83-B37E-4551-B404-75281774A64B}" type="presOf" srcId="{E844BCF3-9298-4959-A353-B91877B881CA}" destId="{CCB99811-7F66-4AAC-923B-CC421226C948}" srcOrd="0" destOrd="0" presId="urn:microsoft.com/office/officeart/2005/8/layout/radial3"/>
    <dgm:cxn modelId="{586F0693-5E26-45E7-8EA3-AE856F61E129}" srcId="{DA22E70B-9CC7-46E7-81E2-94EE95FADD5F}" destId="{46894E01-0ADC-4A64-8ABC-A722F1076494}" srcOrd="1" destOrd="0" parTransId="{DCF02D1D-B490-45F5-97EC-658281B84A1D}" sibTransId="{82D17106-A89B-4CEE-A310-68F12F36689A}"/>
    <dgm:cxn modelId="{D6F4DF9E-D83F-4CCA-BDCF-7465F0F5838E}" type="presOf" srcId="{95708908-3F34-4E29-85AC-A064A01305F9}" destId="{8B54F891-FE51-427A-B87F-5AC73739559B}" srcOrd="0" destOrd="0" presId="urn:microsoft.com/office/officeart/2005/8/layout/radial3"/>
    <dgm:cxn modelId="{0DF41AB5-EE0F-4FAF-8687-054512AE890A}" srcId="{DA22E70B-9CC7-46E7-81E2-94EE95FADD5F}" destId="{B80E5153-BCBA-4F57-AD19-3996F5EABC05}" srcOrd="3" destOrd="0" parTransId="{E675FA7E-FC20-40A0-B0BC-7AA3AEB0CC60}" sibTransId="{0F551D71-6F69-4D37-BC9E-C323B9ECC26F}"/>
    <dgm:cxn modelId="{EC0DC7D8-4DFF-4ADB-8DB1-00AAEDE6172B}" srcId="{DA22E70B-9CC7-46E7-81E2-94EE95FADD5F}" destId="{64CFECAC-4754-4F3F-8BCA-E30292FC5640}" srcOrd="0" destOrd="0" parTransId="{7B075634-5CFA-4CEC-9002-1561E52892A6}" sibTransId="{CE078814-2300-4FA6-AB07-40C198198011}"/>
    <dgm:cxn modelId="{B4D587F9-264C-49C5-A46C-AFB257BAFED8}" srcId="{DA22E70B-9CC7-46E7-81E2-94EE95FADD5F}" destId="{95708908-3F34-4E29-85AC-A064A01305F9}" srcOrd="2" destOrd="0" parTransId="{C00C6378-5295-4B20-87AD-2A68EBBBB336}" sibTransId="{07B3D3EB-6070-44D0-B54D-81098BBC4199}"/>
    <dgm:cxn modelId="{84D4F929-4AD5-40F0-86D2-7A293822D222}" type="presParOf" srcId="{CCB99811-7F66-4AAC-923B-CC421226C948}" destId="{469A9C72-3EEA-4B97-A186-3DEC9C618EBB}" srcOrd="0" destOrd="0" presId="urn:microsoft.com/office/officeart/2005/8/layout/radial3"/>
    <dgm:cxn modelId="{EC6E6370-1CB8-460F-A8A4-42CF1A95543A}" type="presParOf" srcId="{469A9C72-3EEA-4B97-A186-3DEC9C618EBB}" destId="{9DBA92B0-68CB-4B79-B3B8-5BBF5F4A00C8}" srcOrd="0" destOrd="0" presId="urn:microsoft.com/office/officeart/2005/8/layout/radial3"/>
    <dgm:cxn modelId="{E461A408-B2B6-4BF7-8AC2-F59FDF15BC9C}" type="presParOf" srcId="{469A9C72-3EEA-4B97-A186-3DEC9C618EBB}" destId="{347DF2A3-9360-445C-BDDA-62C884118BB8}" srcOrd="1" destOrd="0" presId="urn:microsoft.com/office/officeart/2005/8/layout/radial3"/>
    <dgm:cxn modelId="{DC5DB525-1D5C-4A9A-A4B7-DC99E192509B}" type="presParOf" srcId="{469A9C72-3EEA-4B97-A186-3DEC9C618EBB}" destId="{8F1E4744-9CD2-417F-B04F-6150A51F7A61}" srcOrd="2" destOrd="0" presId="urn:microsoft.com/office/officeart/2005/8/layout/radial3"/>
    <dgm:cxn modelId="{5E75D2E0-3ADB-464E-9297-FBB6AB7ED666}" type="presParOf" srcId="{469A9C72-3EEA-4B97-A186-3DEC9C618EBB}" destId="{8B54F891-FE51-427A-B87F-5AC73739559B}" srcOrd="3" destOrd="0" presId="urn:microsoft.com/office/officeart/2005/8/layout/radial3"/>
    <dgm:cxn modelId="{E2D50179-ED35-44AA-8F0F-00A6497EB917}" type="presParOf" srcId="{469A9C72-3EEA-4B97-A186-3DEC9C618EBB}" destId="{B44128AD-44C6-455C-92EE-B2AEC13A3A11}" srcOrd="4" destOrd="0" presId="urn:microsoft.com/office/officeart/2005/8/layout/radial3"/>
    <dgm:cxn modelId="{638FF973-BF82-4229-9684-1ECFA1CC744E}" type="presParOf" srcId="{469A9C72-3EEA-4B97-A186-3DEC9C618EBB}" destId="{E83A28C4-9967-4D03-9F77-DFD75C144B51}" srcOrd="5" destOrd="0" presId="urn:microsoft.com/office/officeart/2005/8/layout/radial3"/>
    <dgm:cxn modelId="{A9B1D8FF-3A62-4308-A4A0-DECC3BD72E5C}" type="presParOf" srcId="{469A9C72-3EEA-4B97-A186-3DEC9C618EBB}" destId="{0B6554F4-2290-466A-B071-93F04CF0852C}"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FEF16-CE91-4D3D-88E3-7E0D6DB6F5DA}" type="doc">
      <dgm:prSet loTypeId="urn:microsoft.com/office/officeart/2005/8/layout/hList3" loCatId="list" qsTypeId="urn:microsoft.com/office/officeart/2005/8/quickstyle/3d9" qsCatId="3D" csTypeId="urn:microsoft.com/office/officeart/2005/8/colors/accent5_1" csCatId="accent5" phldr="1"/>
      <dgm:spPr/>
      <dgm:t>
        <a:bodyPr/>
        <a:lstStyle/>
        <a:p>
          <a:endParaRPr lang="en-US"/>
        </a:p>
      </dgm:t>
    </dgm:pt>
    <dgm:pt modelId="{80F7EC40-2269-4950-9962-FB1E87F923EC}">
      <dgm:prSet phldrT="[Text]"/>
      <dgm:spPr>
        <a:solidFill>
          <a:srgbClr val="92D050"/>
        </a:solidFill>
      </dgm:spPr>
      <dgm:t>
        <a:bodyPr/>
        <a:lstStyle/>
        <a:p>
          <a:r>
            <a:rPr lang="en-US" dirty="0"/>
            <a:t>Vigilant Protectiveness</a:t>
          </a:r>
        </a:p>
      </dgm:t>
    </dgm:pt>
    <dgm:pt modelId="{BFAB7C37-8166-4DF0-AF2E-73984A420317}" type="parTrans" cxnId="{B5F9DC58-8206-4256-8B5A-B29376328C69}">
      <dgm:prSet/>
      <dgm:spPr/>
      <dgm:t>
        <a:bodyPr/>
        <a:lstStyle/>
        <a:p>
          <a:endParaRPr lang="en-US"/>
        </a:p>
      </dgm:t>
    </dgm:pt>
    <dgm:pt modelId="{0C0EF6DB-8E20-4883-B591-780BA1698043}" type="sibTrans" cxnId="{B5F9DC58-8206-4256-8B5A-B29376328C69}">
      <dgm:prSet/>
      <dgm:spPr/>
      <dgm:t>
        <a:bodyPr/>
        <a:lstStyle/>
        <a:p>
          <a:endParaRPr lang="en-US"/>
        </a:p>
      </dgm:t>
    </dgm:pt>
    <dgm:pt modelId="{EF8213A9-ADB4-40CB-BDD7-A80F41165887}">
      <dgm:prSet phldrT="[Text]"/>
      <dgm:spPr/>
      <dgm:t>
        <a:bodyPr/>
        <a:lstStyle/>
        <a:p>
          <a:r>
            <a:rPr lang="en-US" dirty="0"/>
            <a:t>Cognitive</a:t>
          </a:r>
        </a:p>
      </dgm:t>
    </dgm:pt>
    <dgm:pt modelId="{2A36168C-2F2F-4F56-9C64-9CCA064704B5}" type="parTrans" cxnId="{E0FEA755-E044-4410-B9D9-8D2A66C18F4C}">
      <dgm:prSet/>
      <dgm:spPr/>
      <dgm:t>
        <a:bodyPr/>
        <a:lstStyle/>
        <a:p>
          <a:endParaRPr lang="en-US"/>
        </a:p>
      </dgm:t>
    </dgm:pt>
    <dgm:pt modelId="{030A5542-7CDB-4029-8A06-588FF0A4496E}" type="sibTrans" cxnId="{E0FEA755-E044-4410-B9D9-8D2A66C18F4C}">
      <dgm:prSet/>
      <dgm:spPr/>
      <dgm:t>
        <a:bodyPr/>
        <a:lstStyle/>
        <a:p>
          <a:endParaRPr lang="en-US"/>
        </a:p>
      </dgm:t>
    </dgm:pt>
    <dgm:pt modelId="{F5B4E4A4-0723-4BF7-8A84-ECC234B451EE}">
      <dgm:prSet phldrT="[Text]"/>
      <dgm:spPr/>
      <dgm:t>
        <a:bodyPr/>
        <a:lstStyle/>
        <a:p>
          <a:r>
            <a:rPr lang="en-US" dirty="0"/>
            <a:t>Behavioral</a:t>
          </a:r>
        </a:p>
      </dgm:t>
    </dgm:pt>
    <dgm:pt modelId="{3CA93453-9931-412D-B417-F1D3858BC2A0}" type="parTrans" cxnId="{0F5C93D6-5896-43D2-A06E-05B60D7CEE30}">
      <dgm:prSet/>
      <dgm:spPr/>
      <dgm:t>
        <a:bodyPr/>
        <a:lstStyle/>
        <a:p>
          <a:endParaRPr lang="en-US"/>
        </a:p>
      </dgm:t>
    </dgm:pt>
    <dgm:pt modelId="{28BFD910-E841-41C4-8A4A-24CB1C3B75B8}" type="sibTrans" cxnId="{0F5C93D6-5896-43D2-A06E-05B60D7CEE30}">
      <dgm:prSet/>
      <dgm:spPr/>
      <dgm:t>
        <a:bodyPr/>
        <a:lstStyle/>
        <a:p>
          <a:endParaRPr lang="en-US"/>
        </a:p>
      </dgm:t>
    </dgm:pt>
    <dgm:pt modelId="{8E4F32D4-E720-4B34-BA25-463A3F295FFA}">
      <dgm:prSet phldrT="[Text]"/>
      <dgm:spPr/>
      <dgm:t>
        <a:bodyPr/>
        <a:lstStyle/>
        <a:p>
          <a:r>
            <a:rPr lang="en-US" dirty="0"/>
            <a:t>Emotional</a:t>
          </a:r>
        </a:p>
      </dgm:t>
    </dgm:pt>
    <dgm:pt modelId="{8FADF547-2D66-488B-BDDE-9223BCF16F2E}" type="parTrans" cxnId="{728B1E21-159E-4D94-8A49-0A42F19B9ED3}">
      <dgm:prSet/>
      <dgm:spPr/>
      <dgm:t>
        <a:bodyPr/>
        <a:lstStyle/>
        <a:p>
          <a:endParaRPr lang="en-US"/>
        </a:p>
      </dgm:t>
    </dgm:pt>
    <dgm:pt modelId="{3B48CC0D-4EF8-4337-83A3-61CD7E97412E}" type="sibTrans" cxnId="{728B1E21-159E-4D94-8A49-0A42F19B9ED3}">
      <dgm:prSet/>
      <dgm:spPr/>
      <dgm:t>
        <a:bodyPr/>
        <a:lstStyle/>
        <a:p>
          <a:endParaRPr lang="en-US"/>
        </a:p>
      </dgm:t>
    </dgm:pt>
    <dgm:pt modelId="{A489A4A5-0264-4383-838C-A10A29DEA36A}" type="pres">
      <dgm:prSet presAssocID="{A9AFEF16-CE91-4D3D-88E3-7E0D6DB6F5DA}" presName="composite" presStyleCnt="0">
        <dgm:presLayoutVars>
          <dgm:chMax val="1"/>
          <dgm:dir/>
          <dgm:resizeHandles val="exact"/>
        </dgm:presLayoutVars>
      </dgm:prSet>
      <dgm:spPr/>
    </dgm:pt>
    <dgm:pt modelId="{89EDC082-676B-497A-BC81-0A9D1F1DEDBE}" type="pres">
      <dgm:prSet presAssocID="{80F7EC40-2269-4950-9962-FB1E87F923EC}" presName="roof" presStyleLbl="dkBgShp" presStyleIdx="0" presStyleCnt="2"/>
      <dgm:spPr/>
    </dgm:pt>
    <dgm:pt modelId="{B5B2854B-D272-45B6-8E82-2DD6823C43DE}" type="pres">
      <dgm:prSet presAssocID="{80F7EC40-2269-4950-9962-FB1E87F923EC}" presName="pillars" presStyleCnt="0"/>
      <dgm:spPr/>
    </dgm:pt>
    <dgm:pt modelId="{342F09AE-865A-44A1-8CDD-E1637DE96CB5}" type="pres">
      <dgm:prSet presAssocID="{80F7EC40-2269-4950-9962-FB1E87F923EC}" presName="pillar1" presStyleLbl="node1" presStyleIdx="0" presStyleCnt="3">
        <dgm:presLayoutVars>
          <dgm:bulletEnabled val="1"/>
        </dgm:presLayoutVars>
      </dgm:prSet>
      <dgm:spPr/>
    </dgm:pt>
    <dgm:pt modelId="{B2A45CE6-514C-4F4D-80F0-995A406A845B}" type="pres">
      <dgm:prSet presAssocID="{F5B4E4A4-0723-4BF7-8A84-ECC234B451EE}" presName="pillarX" presStyleLbl="node1" presStyleIdx="1" presStyleCnt="3">
        <dgm:presLayoutVars>
          <dgm:bulletEnabled val="1"/>
        </dgm:presLayoutVars>
      </dgm:prSet>
      <dgm:spPr/>
    </dgm:pt>
    <dgm:pt modelId="{5FCA1512-8765-4070-86F2-D2D8A24582E4}" type="pres">
      <dgm:prSet presAssocID="{8E4F32D4-E720-4B34-BA25-463A3F295FFA}" presName="pillarX" presStyleLbl="node1" presStyleIdx="2" presStyleCnt="3">
        <dgm:presLayoutVars>
          <dgm:bulletEnabled val="1"/>
        </dgm:presLayoutVars>
      </dgm:prSet>
      <dgm:spPr/>
    </dgm:pt>
    <dgm:pt modelId="{675E6892-30D3-43FE-A686-8B5042014775}" type="pres">
      <dgm:prSet presAssocID="{80F7EC40-2269-4950-9962-FB1E87F923EC}" presName="base" presStyleLbl="dkBgShp" presStyleIdx="1" presStyleCnt="2"/>
      <dgm:spPr>
        <a:solidFill>
          <a:srgbClr val="92D050"/>
        </a:solidFill>
      </dgm:spPr>
    </dgm:pt>
  </dgm:ptLst>
  <dgm:cxnLst>
    <dgm:cxn modelId="{B17BC405-2299-924F-BFFC-968F472BF8FC}" type="presOf" srcId="{F5B4E4A4-0723-4BF7-8A84-ECC234B451EE}" destId="{B2A45CE6-514C-4F4D-80F0-995A406A845B}" srcOrd="0" destOrd="0" presId="urn:microsoft.com/office/officeart/2005/8/layout/hList3"/>
    <dgm:cxn modelId="{728B1E21-159E-4D94-8A49-0A42F19B9ED3}" srcId="{80F7EC40-2269-4950-9962-FB1E87F923EC}" destId="{8E4F32D4-E720-4B34-BA25-463A3F295FFA}" srcOrd="2" destOrd="0" parTransId="{8FADF547-2D66-488B-BDDE-9223BCF16F2E}" sibTransId="{3B48CC0D-4EF8-4337-83A3-61CD7E97412E}"/>
    <dgm:cxn modelId="{7740CD40-89E3-9149-AB35-C2359837415A}" type="presOf" srcId="{A9AFEF16-CE91-4D3D-88E3-7E0D6DB6F5DA}" destId="{A489A4A5-0264-4383-838C-A10A29DEA36A}" srcOrd="0" destOrd="0" presId="urn:microsoft.com/office/officeart/2005/8/layout/hList3"/>
    <dgm:cxn modelId="{4E42F35B-A0D4-EB45-9CF7-E62E90371B2D}" type="presOf" srcId="{8E4F32D4-E720-4B34-BA25-463A3F295FFA}" destId="{5FCA1512-8765-4070-86F2-D2D8A24582E4}" srcOrd="0" destOrd="0" presId="urn:microsoft.com/office/officeart/2005/8/layout/hList3"/>
    <dgm:cxn modelId="{E0FEA755-E044-4410-B9D9-8D2A66C18F4C}" srcId="{80F7EC40-2269-4950-9962-FB1E87F923EC}" destId="{EF8213A9-ADB4-40CB-BDD7-A80F41165887}" srcOrd="0" destOrd="0" parTransId="{2A36168C-2F2F-4F56-9C64-9CCA064704B5}" sibTransId="{030A5542-7CDB-4029-8A06-588FF0A4496E}"/>
    <dgm:cxn modelId="{B5F9DC58-8206-4256-8B5A-B29376328C69}" srcId="{A9AFEF16-CE91-4D3D-88E3-7E0D6DB6F5DA}" destId="{80F7EC40-2269-4950-9962-FB1E87F923EC}" srcOrd="0" destOrd="0" parTransId="{BFAB7C37-8166-4DF0-AF2E-73984A420317}" sibTransId="{0C0EF6DB-8E20-4883-B591-780BA1698043}"/>
    <dgm:cxn modelId="{D4B0C2A9-CD3D-FE47-9E2E-17E7B032DC3E}" type="presOf" srcId="{80F7EC40-2269-4950-9962-FB1E87F923EC}" destId="{89EDC082-676B-497A-BC81-0A9D1F1DEDBE}" srcOrd="0" destOrd="0" presId="urn:microsoft.com/office/officeart/2005/8/layout/hList3"/>
    <dgm:cxn modelId="{C8594EB4-4BAF-C442-A36A-CB27893A6FAF}" type="presOf" srcId="{EF8213A9-ADB4-40CB-BDD7-A80F41165887}" destId="{342F09AE-865A-44A1-8CDD-E1637DE96CB5}" srcOrd="0" destOrd="0" presId="urn:microsoft.com/office/officeart/2005/8/layout/hList3"/>
    <dgm:cxn modelId="{0F5C93D6-5896-43D2-A06E-05B60D7CEE30}" srcId="{80F7EC40-2269-4950-9962-FB1E87F923EC}" destId="{F5B4E4A4-0723-4BF7-8A84-ECC234B451EE}" srcOrd="1" destOrd="0" parTransId="{3CA93453-9931-412D-B417-F1D3858BC2A0}" sibTransId="{28BFD910-E841-41C4-8A4A-24CB1C3B75B8}"/>
    <dgm:cxn modelId="{3DDA76CD-1492-BB40-89CA-0F9E8925CC12}" type="presParOf" srcId="{A489A4A5-0264-4383-838C-A10A29DEA36A}" destId="{89EDC082-676B-497A-BC81-0A9D1F1DEDBE}" srcOrd="0" destOrd="0" presId="urn:microsoft.com/office/officeart/2005/8/layout/hList3"/>
    <dgm:cxn modelId="{F80B3C3B-7C0D-6746-8952-3D1194844E4F}" type="presParOf" srcId="{A489A4A5-0264-4383-838C-A10A29DEA36A}" destId="{B5B2854B-D272-45B6-8E82-2DD6823C43DE}" srcOrd="1" destOrd="0" presId="urn:microsoft.com/office/officeart/2005/8/layout/hList3"/>
    <dgm:cxn modelId="{3010F4B2-DCCD-C044-AF85-C24D70493085}" type="presParOf" srcId="{B5B2854B-D272-45B6-8E82-2DD6823C43DE}" destId="{342F09AE-865A-44A1-8CDD-E1637DE96CB5}" srcOrd="0" destOrd="0" presId="urn:microsoft.com/office/officeart/2005/8/layout/hList3"/>
    <dgm:cxn modelId="{132A05B5-B388-D340-B191-CD7972BA57F2}" type="presParOf" srcId="{B5B2854B-D272-45B6-8E82-2DD6823C43DE}" destId="{B2A45CE6-514C-4F4D-80F0-995A406A845B}" srcOrd="1" destOrd="0" presId="urn:microsoft.com/office/officeart/2005/8/layout/hList3"/>
    <dgm:cxn modelId="{B2DF6A69-98DC-314E-8F91-E5750E2CC5BA}" type="presParOf" srcId="{B5B2854B-D272-45B6-8E82-2DD6823C43DE}" destId="{5FCA1512-8765-4070-86F2-D2D8A24582E4}" srcOrd="2" destOrd="0" presId="urn:microsoft.com/office/officeart/2005/8/layout/hList3"/>
    <dgm:cxn modelId="{AAD6F35B-2D26-AD4E-A585-D8725113E7D7}" type="presParOf" srcId="{A489A4A5-0264-4383-838C-A10A29DEA36A}" destId="{675E6892-30D3-43FE-A686-8B504201477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6DE23-C9B8-4F01-863E-9CFDAFC09DF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3E2E4B4-2AA1-477D-90CD-727550B4C3AD}">
      <dgm:prSet/>
      <dgm:spPr/>
      <dgm:t>
        <a:bodyPr/>
        <a:lstStyle/>
        <a:p>
          <a:r>
            <a:rPr lang="en-US" dirty="0"/>
            <a:t>Dependency Case Manager (DCM): provides ongoing support and supervision to family. </a:t>
          </a:r>
        </a:p>
      </dgm:t>
    </dgm:pt>
    <dgm:pt modelId="{2BC54D93-3C4C-49CF-AA59-DBAFDA139C59}" type="parTrans" cxnId="{08D7B693-183D-4E7B-80D4-198CABDF7D22}">
      <dgm:prSet/>
      <dgm:spPr/>
      <dgm:t>
        <a:bodyPr/>
        <a:lstStyle/>
        <a:p>
          <a:endParaRPr lang="en-US"/>
        </a:p>
      </dgm:t>
    </dgm:pt>
    <dgm:pt modelId="{6D2CB246-0BDC-4478-9DAE-513FA5F25FBA}" type="sibTrans" cxnId="{08D7B693-183D-4E7B-80D4-198CABDF7D22}">
      <dgm:prSet/>
      <dgm:spPr/>
      <dgm:t>
        <a:bodyPr/>
        <a:lstStyle/>
        <a:p>
          <a:endParaRPr lang="en-US"/>
        </a:p>
      </dgm:t>
    </dgm:pt>
    <dgm:pt modelId="{B33796BD-6BC6-4F5F-B6F0-3BBC8996A23C}">
      <dgm:prSet/>
      <dgm:spPr/>
      <dgm:t>
        <a:bodyPr/>
        <a:lstStyle/>
        <a:p>
          <a:r>
            <a:rPr lang="en-US" dirty="0"/>
            <a:t>Dependency Case Manager Supervisor (DCMS) is the supervisor of the DCM.</a:t>
          </a:r>
        </a:p>
      </dgm:t>
    </dgm:pt>
    <dgm:pt modelId="{1CEFB9A0-7F4D-45A4-BCDA-0507D7354990}" type="parTrans" cxnId="{2193D67C-AA2F-4BE9-8B0F-A773661117A6}">
      <dgm:prSet/>
      <dgm:spPr/>
      <dgm:t>
        <a:bodyPr/>
        <a:lstStyle/>
        <a:p>
          <a:endParaRPr lang="en-US"/>
        </a:p>
      </dgm:t>
    </dgm:pt>
    <dgm:pt modelId="{B6116F81-A22C-4F5A-A193-3BA3F30DB66B}" type="sibTrans" cxnId="{2193D67C-AA2F-4BE9-8B0F-A773661117A6}">
      <dgm:prSet/>
      <dgm:spPr/>
      <dgm:t>
        <a:bodyPr/>
        <a:lstStyle/>
        <a:p>
          <a:endParaRPr lang="en-US"/>
        </a:p>
      </dgm:t>
    </dgm:pt>
    <dgm:pt modelId="{6A99D334-3F41-4F12-BA73-A1300CCF8C16}" type="pres">
      <dgm:prSet presAssocID="{1976DE23-C9B8-4F01-863E-9CFDAFC09DFA}" presName="hierChild1" presStyleCnt="0">
        <dgm:presLayoutVars>
          <dgm:chPref val="1"/>
          <dgm:dir/>
          <dgm:animOne val="branch"/>
          <dgm:animLvl val="lvl"/>
          <dgm:resizeHandles/>
        </dgm:presLayoutVars>
      </dgm:prSet>
      <dgm:spPr/>
    </dgm:pt>
    <dgm:pt modelId="{AEA40CD0-059F-4D4F-93CD-2213E7455636}" type="pres">
      <dgm:prSet presAssocID="{13E2E4B4-2AA1-477D-90CD-727550B4C3AD}" presName="hierRoot1" presStyleCnt="0"/>
      <dgm:spPr/>
    </dgm:pt>
    <dgm:pt modelId="{F3E6FB1F-69F1-4D40-9D76-35CB0DE9B423}" type="pres">
      <dgm:prSet presAssocID="{13E2E4B4-2AA1-477D-90CD-727550B4C3AD}" presName="composite" presStyleCnt="0"/>
      <dgm:spPr/>
    </dgm:pt>
    <dgm:pt modelId="{7854673F-C3F9-4181-AB98-E956DB697169}" type="pres">
      <dgm:prSet presAssocID="{13E2E4B4-2AA1-477D-90CD-727550B4C3AD}" presName="background" presStyleLbl="node0" presStyleIdx="0" presStyleCnt="2"/>
      <dgm:spPr/>
    </dgm:pt>
    <dgm:pt modelId="{3FD346EC-DCDF-4144-BD81-5EB1AC9AB954}" type="pres">
      <dgm:prSet presAssocID="{13E2E4B4-2AA1-477D-90CD-727550B4C3AD}" presName="text" presStyleLbl="fgAcc0" presStyleIdx="0" presStyleCnt="2">
        <dgm:presLayoutVars>
          <dgm:chPref val="3"/>
        </dgm:presLayoutVars>
      </dgm:prSet>
      <dgm:spPr/>
    </dgm:pt>
    <dgm:pt modelId="{723F9290-A477-403C-AB8F-B596786BD395}" type="pres">
      <dgm:prSet presAssocID="{13E2E4B4-2AA1-477D-90CD-727550B4C3AD}" presName="hierChild2" presStyleCnt="0"/>
      <dgm:spPr/>
    </dgm:pt>
    <dgm:pt modelId="{39D58991-DA20-41AD-B3E1-40CB541D5F54}" type="pres">
      <dgm:prSet presAssocID="{B33796BD-6BC6-4F5F-B6F0-3BBC8996A23C}" presName="hierRoot1" presStyleCnt="0"/>
      <dgm:spPr/>
    </dgm:pt>
    <dgm:pt modelId="{20CFBFF7-4EC5-4198-AE42-6456481D686B}" type="pres">
      <dgm:prSet presAssocID="{B33796BD-6BC6-4F5F-B6F0-3BBC8996A23C}" presName="composite" presStyleCnt="0"/>
      <dgm:spPr/>
    </dgm:pt>
    <dgm:pt modelId="{6A8FBE10-33A2-4981-BE56-6431DE916D5E}" type="pres">
      <dgm:prSet presAssocID="{B33796BD-6BC6-4F5F-B6F0-3BBC8996A23C}" presName="background" presStyleLbl="node0" presStyleIdx="1" presStyleCnt="2"/>
      <dgm:spPr/>
    </dgm:pt>
    <dgm:pt modelId="{57713265-43D8-4335-A129-1CDFE9610E7F}" type="pres">
      <dgm:prSet presAssocID="{B33796BD-6BC6-4F5F-B6F0-3BBC8996A23C}" presName="text" presStyleLbl="fgAcc0" presStyleIdx="1" presStyleCnt="2">
        <dgm:presLayoutVars>
          <dgm:chPref val="3"/>
        </dgm:presLayoutVars>
      </dgm:prSet>
      <dgm:spPr/>
    </dgm:pt>
    <dgm:pt modelId="{AD6091FB-6F3E-4638-BE31-8D333806DA0F}" type="pres">
      <dgm:prSet presAssocID="{B33796BD-6BC6-4F5F-B6F0-3BBC8996A23C}" presName="hierChild2" presStyleCnt="0"/>
      <dgm:spPr/>
    </dgm:pt>
  </dgm:ptLst>
  <dgm:cxnLst>
    <dgm:cxn modelId="{DF12961A-8F07-48A2-B53F-4EF97A8E4B52}" type="presOf" srcId="{B33796BD-6BC6-4F5F-B6F0-3BBC8996A23C}" destId="{57713265-43D8-4335-A129-1CDFE9610E7F}" srcOrd="0" destOrd="0" presId="urn:microsoft.com/office/officeart/2005/8/layout/hierarchy1"/>
    <dgm:cxn modelId="{2193D67C-AA2F-4BE9-8B0F-A773661117A6}" srcId="{1976DE23-C9B8-4F01-863E-9CFDAFC09DFA}" destId="{B33796BD-6BC6-4F5F-B6F0-3BBC8996A23C}" srcOrd="1" destOrd="0" parTransId="{1CEFB9A0-7F4D-45A4-BCDA-0507D7354990}" sibTransId="{B6116F81-A22C-4F5A-A193-3BA3F30DB66B}"/>
    <dgm:cxn modelId="{08D7B693-183D-4E7B-80D4-198CABDF7D22}" srcId="{1976DE23-C9B8-4F01-863E-9CFDAFC09DFA}" destId="{13E2E4B4-2AA1-477D-90CD-727550B4C3AD}" srcOrd="0" destOrd="0" parTransId="{2BC54D93-3C4C-49CF-AA59-DBAFDA139C59}" sibTransId="{6D2CB246-0BDC-4478-9DAE-513FA5F25FBA}"/>
    <dgm:cxn modelId="{D6F01BE1-74FF-4A54-ABE3-2E2104AAA277}" type="presOf" srcId="{13E2E4B4-2AA1-477D-90CD-727550B4C3AD}" destId="{3FD346EC-DCDF-4144-BD81-5EB1AC9AB954}" srcOrd="0" destOrd="0" presId="urn:microsoft.com/office/officeart/2005/8/layout/hierarchy1"/>
    <dgm:cxn modelId="{ABDE29E4-5707-4F2E-869C-50151A16E651}" type="presOf" srcId="{1976DE23-C9B8-4F01-863E-9CFDAFC09DFA}" destId="{6A99D334-3F41-4F12-BA73-A1300CCF8C16}" srcOrd="0" destOrd="0" presId="urn:microsoft.com/office/officeart/2005/8/layout/hierarchy1"/>
    <dgm:cxn modelId="{A637DDB1-3C69-4F26-AC4E-9F1FACE69A1A}" type="presParOf" srcId="{6A99D334-3F41-4F12-BA73-A1300CCF8C16}" destId="{AEA40CD0-059F-4D4F-93CD-2213E7455636}" srcOrd="0" destOrd="0" presId="urn:microsoft.com/office/officeart/2005/8/layout/hierarchy1"/>
    <dgm:cxn modelId="{1A9ACAF4-2097-4CC0-B614-2E3909AEA72C}" type="presParOf" srcId="{AEA40CD0-059F-4D4F-93CD-2213E7455636}" destId="{F3E6FB1F-69F1-4D40-9D76-35CB0DE9B423}" srcOrd="0" destOrd="0" presId="urn:microsoft.com/office/officeart/2005/8/layout/hierarchy1"/>
    <dgm:cxn modelId="{49D3B386-B406-48E7-AF4F-0BC0663F50C9}" type="presParOf" srcId="{F3E6FB1F-69F1-4D40-9D76-35CB0DE9B423}" destId="{7854673F-C3F9-4181-AB98-E956DB697169}" srcOrd="0" destOrd="0" presId="urn:microsoft.com/office/officeart/2005/8/layout/hierarchy1"/>
    <dgm:cxn modelId="{1C6AD1A0-BD52-4D55-BE02-77CF2CAA02C2}" type="presParOf" srcId="{F3E6FB1F-69F1-4D40-9D76-35CB0DE9B423}" destId="{3FD346EC-DCDF-4144-BD81-5EB1AC9AB954}" srcOrd="1" destOrd="0" presId="urn:microsoft.com/office/officeart/2005/8/layout/hierarchy1"/>
    <dgm:cxn modelId="{F437AE44-F855-412E-A3E5-2E875D72C5AF}" type="presParOf" srcId="{AEA40CD0-059F-4D4F-93CD-2213E7455636}" destId="{723F9290-A477-403C-AB8F-B596786BD395}" srcOrd="1" destOrd="0" presId="urn:microsoft.com/office/officeart/2005/8/layout/hierarchy1"/>
    <dgm:cxn modelId="{5D81A554-E5BC-4243-9B32-B6B5FD638BF5}" type="presParOf" srcId="{6A99D334-3F41-4F12-BA73-A1300CCF8C16}" destId="{39D58991-DA20-41AD-B3E1-40CB541D5F54}" srcOrd="1" destOrd="0" presId="urn:microsoft.com/office/officeart/2005/8/layout/hierarchy1"/>
    <dgm:cxn modelId="{187541B0-1AA9-4EDD-AABB-DAF56E5C2878}" type="presParOf" srcId="{39D58991-DA20-41AD-B3E1-40CB541D5F54}" destId="{20CFBFF7-4EC5-4198-AE42-6456481D686B}" srcOrd="0" destOrd="0" presId="urn:microsoft.com/office/officeart/2005/8/layout/hierarchy1"/>
    <dgm:cxn modelId="{4949D594-0D9A-41DB-AB71-5A5D94CBBC50}" type="presParOf" srcId="{20CFBFF7-4EC5-4198-AE42-6456481D686B}" destId="{6A8FBE10-33A2-4981-BE56-6431DE916D5E}" srcOrd="0" destOrd="0" presId="urn:microsoft.com/office/officeart/2005/8/layout/hierarchy1"/>
    <dgm:cxn modelId="{5433066C-15AC-45CE-9F33-3DEB1FCF59DA}" type="presParOf" srcId="{20CFBFF7-4EC5-4198-AE42-6456481D686B}" destId="{57713265-43D8-4335-A129-1CDFE9610E7F}" srcOrd="1" destOrd="0" presId="urn:microsoft.com/office/officeart/2005/8/layout/hierarchy1"/>
    <dgm:cxn modelId="{5B2AB19B-1CF9-41BA-A258-18C6655BA9A8}" type="presParOf" srcId="{39D58991-DA20-41AD-B3E1-40CB541D5F54}" destId="{AD6091FB-6F3E-4638-BE31-8D333806DA0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9579A2-0B58-41FA-995F-EEF8F0AE6C9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9011114-4D53-4181-AFF7-0B1C9F1EE5B2}" type="pres">
      <dgm:prSet presAssocID="{159579A2-0B58-41FA-995F-EEF8F0AE6C9F}" presName="linear" presStyleCnt="0">
        <dgm:presLayoutVars>
          <dgm:animLvl val="lvl"/>
          <dgm:resizeHandles val="exact"/>
        </dgm:presLayoutVars>
      </dgm:prSet>
      <dgm:spPr/>
    </dgm:pt>
  </dgm:ptLst>
  <dgm:cxnLst>
    <dgm:cxn modelId="{1CA67247-ACF8-4977-AAA2-81516D049DA3}" type="presOf" srcId="{159579A2-0B58-41FA-995F-EEF8F0AE6C9F}" destId="{49011114-4D53-4181-AFF7-0B1C9F1EE5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4A2C9D-881F-41F3-8443-3885DC3F568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BF1A57A-DAC1-404D-A63D-5FB8BB6D9814}">
      <dgm:prSet/>
      <dgm:spPr/>
      <dgm:t>
        <a:bodyPr/>
        <a:lstStyle/>
        <a:p>
          <a:r>
            <a:rPr lang="en-US">
              <a:solidFill>
                <a:schemeClr val="tx1"/>
              </a:solidFill>
            </a:rPr>
            <a:t>Description of the parents’ tasks and services which specifically address the identified problem(s):</a:t>
          </a:r>
          <a:endParaRPr lang="en-US" dirty="0">
            <a:solidFill>
              <a:schemeClr val="tx1"/>
            </a:solidFill>
          </a:endParaRPr>
        </a:p>
      </dgm:t>
    </dgm:pt>
    <dgm:pt modelId="{E18BB32B-5F77-46C8-89D9-FF3D048A407F}" type="parTrans" cxnId="{2F60CACF-71D9-4D86-92D7-685E9AA04D72}">
      <dgm:prSet/>
      <dgm:spPr/>
      <dgm:t>
        <a:bodyPr/>
        <a:lstStyle/>
        <a:p>
          <a:endParaRPr lang="en-US"/>
        </a:p>
      </dgm:t>
    </dgm:pt>
    <dgm:pt modelId="{F14F82EE-C11B-48BD-BFE6-A765EF821A1C}" type="sibTrans" cxnId="{2F60CACF-71D9-4D86-92D7-685E9AA04D72}">
      <dgm:prSet/>
      <dgm:spPr/>
      <dgm:t>
        <a:bodyPr/>
        <a:lstStyle/>
        <a:p>
          <a:endParaRPr lang="en-US"/>
        </a:p>
      </dgm:t>
    </dgm:pt>
    <dgm:pt modelId="{8A3A0FA8-918B-4490-B2CE-1B85002BE487}">
      <dgm:prSet/>
      <dgm:spPr/>
      <dgm:t>
        <a:bodyPr/>
        <a:lstStyle/>
        <a:p>
          <a:r>
            <a:rPr lang="en-US" dirty="0">
              <a:solidFill>
                <a:schemeClr val="tx1"/>
              </a:solidFill>
            </a:rPr>
            <a:t>Services/treatment types</a:t>
          </a:r>
        </a:p>
      </dgm:t>
    </dgm:pt>
    <dgm:pt modelId="{42E5CB06-58AE-42FB-AAAD-F8FEAE1EA6DE}" type="parTrans" cxnId="{6CDC83E2-0435-4EB7-A83E-ECFF7EC93332}">
      <dgm:prSet/>
      <dgm:spPr/>
      <dgm:t>
        <a:bodyPr/>
        <a:lstStyle/>
        <a:p>
          <a:endParaRPr lang="en-US"/>
        </a:p>
      </dgm:t>
    </dgm:pt>
    <dgm:pt modelId="{3A6CCCB0-3B66-41D5-B2DF-E7B4AA51083D}" type="sibTrans" cxnId="{6CDC83E2-0435-4EB7-A83E-ECFF7EC93332}">
      <dgm:prSet/>
      <dgm:spPr/>
      <dgm:t>
        <a:bodyPr/>
        <a:lstStyle/>
        <a:p>
          <a:endParaRPr lang="en-US"/>
        </a:p>
      </dgm:t>
    </dgm:pt>
    <dgm:pt modelId="{92A5849C-6F16-445E-B23C-5F75CB3B6619}">
      <dgm:prSet/>
      <dgm:spPr/>
      <dgm:t>
        <a:bodyPr/>
        <a:lstStyle/>
        <a:p>
          <a:r>
            <a:rPr lang="en-US">
              <a:solidFill>
                <a:schemeClr val="tx1"/>
              </a:solidFill>
            </a:rPr>
            <a:t>Date each service/referral will be provided</a:t>
          </a:r>
          <a:endParaRPr lang="en-US" dirty="0">
            <a:solidFill>
              <a:schemeClr val="tx1"/>
            </a:solidFill>
          </a:endParaRPr>
        </a:p>
      </dgm:t>
    </dgm:pt>
    <dgm:pt modelId="{A3F4FD5E-05DE-4382-A51A-BA28F97DEBB0}" type="parTrans" cxnId="{B0C407C8-120A-43FB-B4CF-A94B2E5879A8}">
      <dgm:prSet/>
      <dgm:spPr/>
      <dgm:t>
        <a:bodyPr/>
        <a:lstStyle/>
        <a:p>
          <a:endParaRPr lang="en-US"/>
        </a:p>
      </dgm:t>
    </dgm:pt>
    <dgm:pt modelId="{E86A7F83-002F-4A9D-AA74-43C39E41AF75}" type="sibTrans" cxnId="{B0C407C8-120A-43FB-B4CF-A94B2E5879A8}">
      <dgm:prSet/>
      <dgm:spPr/>
      <dgm:t>
        <a:bodyPr/>
        <a:lstStyle/>
        <a:p>
          <a:endParaRPr lang="en-US"/>
        </a:p>
      </dgm:t>
    </dgm:pt>
    <dgm:pt modelId="{D3AF1D8C-968C-4335-B8E1-2364CA0A728E}">
      <dgm:prSet/>
      <dgm:spPr/>
      <dgm:t>
        <a:bodyPr/>
        <a:lstStyle/>
        <a:p>
          <a:r>
            <a:rPr lang="en-US">
              <a:solidFill>
                <a:schemeClr val="tx1"/>
              </a:solidFill>
            </a:rPr>
            <a:t>Date parent must complete each task</a:t>
          </a:r>
          <a:endParaRPr lang="en-US" dirty="0">
            <a:solidFill>
              <a:schemeClr val="tx1"/>
            </a:solidFill>
          </a:endParaRPr>
        </a:p>
      </dgm:t>
    </dgm:pt>
    <dgm:pt modelId="{A91482BB-87D1-49FA-A295-3EF8E53180FE}" type="parTrans" cxnId="{46212155-AC6B-477C-AA0F-07D369726918}">
      <dgm:prSet/>
      <dgm:spPr/>
      <dgm:t>
        <a:bodyPr/>
        <a:lstStyle/>
        <a:p>
          <a:endParaRPr lang="en-US"/>
        </a:p>
      </dgm:t>
    </dgm:pt>
    <dgm:pt modelId="{AF6836D8-401D-4B5E-9DBC-F9F6F011AAD2}" type="sibTrans" cxnId="{46212155-AC6B-477C-AA0F-07D369726918}">
      <dgm:prSet/>
      <dgm:spPr/>
      <dgm:t>
        <a:bodyPr/>
        <a:lstStyle/>
        <a:p>
          <a:endParaRPr lang="en-US"/>
        </a:p>
      </dgm:t>
    </dgm:pt>
    <dgm:pt modelId="{7F0D4875-D6CB-4427-9ECD-1303FAF67CFB}">
      <dgm:prSet/>
      <dgm:spPr/>
      <dgm:t>
        <a:bodyPr/>
        <a:lstStyle/>
        <a:p>
          <a:r>
            <a:rPr lang="en-US">
              <a:solidFill>
                <a:schemeClr val="tx1"/>
              </a:solidFill>
            </a:rPr>
            <a:t>Services/treatment frequency</a:t>
          </a:r>
          <a:endParaRPr lang="en-US" dirty="0">
            <a:solidFill>
              <a:schemeClr val="tx1"/>
            </a:solidFill>
          </a:endParaRPr>
        </a:p>
      </dgm:t>
    </dgm:pt>
    <dgm:pt modelId="{8DB997E7-F9F7-43B3-9340-308CB629B298}" type="parTrans" cxnId="{0CBEF101-4516-4E5B-9ED3-3A01BCFC7F53}">
      <dgm:prSet/>
      <dgm:spPr/>
      <dgm:t>
        <a:bodyPr/>
        <a:lstStyle/>
        <a:p>
          <a:endParaRPr lang="en-US"/>
        </a:p>
      </dgm:t>
    </dgm:pt>
    <dgm:pt modelId="{1901158D-B80A-498B-9D19-D00F89345BBC}" type="sibTrans" cxnId="{0CBEF101-4516-4E5B-9ED3-3A01BCFC7F53}">
      <dgm:prSet/>
      <dgm:spPr/>
      <dgm:t>
        <a:bodyPr/>
        <a:lstStyle/>
        <a:p>
          <a:endParaRPr lang="en-US"/>
        </a:p>
      </dgm:t>
    </dgm:pt>
    <dgm:pt modelId="{BA6C81D5-F9DB-4543-B739-C7CB3D8F9204}">
      <dgm:prSet/>
      <dgm:spPr/>
      <dgm:t>
        <a:bodyPr/>
        <a:lstStyle/>
        <a:p>
          <a:r>
            <a:rPr lang="en-US" dirty="0">
              <a:solidFill>
                <a:schemeClr val="tx1"/>
              </a:solidFill>
            </a:rPr>
            <a:t>Service delivery location</a:t>
          </a:r>
        </a:p>
      </dgm:t>
    </dgm:pt>
    <dgm:pt modelId="{6C634F6D-062A-48E3-8BE3-0F15AD2AC603}" type="parTrans" cxnId="{B47A8D58-F9CA-4FF7-8453-F1471CA9C689}">
      <dgm:prSet/>
      <dgm:spPr/>
      <dgm:t>
        <a:bodyPr/>
        <a:lstStyle/>
        <a:p>
          <a:endParaRPr lang="en-US"/>
        </a:p>
      </dgm:t>
    </dgm:pt>
    <dgm:pt modelId="{C358C799-02E4-4CEE-9F26-BA2D7207C20D}" type="sibTrans" cxnId="{B47A8D58-F9CA-4FF7-8453-F1471CA9C689}">
      <dgm:prSet/>
      <dgm:spPr/>
      <dgm:t>
        <a:bodyPr/>
        <a:lstStyle/>
        <a:p>
          <a:endParaRPr lang="en-US"/>
        </a:p>
      </dgm:t>
    </dgm:pt>
    <dgm:pt modelId="{E36FED2B-5EDE-435C-92AE-46B82C667BD1}">
      <dgm:prSet/>
      <dgm:spPr/>
      <dgm:t>
        <a:bodyPr/>
        <a:lstStyle/>
        <a:p>
          <a:r>
            <a:rPr lang="en-US" dirty="0">
              <a:solidFill>
                <a:schemeClr val="tx1"/>
              </a:solidFill>
            </a:rPr>
            <a:t>Accountable agency/provider staff  </a:t>
          </a:r>
        </a:p>
      </dgm:t>
    </dgm:pt>
    <dgm:pt modelId="{D0A4E8CB-40EB-4C9E-84A2-D309C827FEB4}" type="parTrans" cxnId="{DC43507F-5396-4DC2-9B0F-9408F7224BB2}">
      <dgm:prSet/>
      <dgm:spPr/>
      <dgm:t>
        <a:bodyPr/>
        <a:lstStyle/>
        <a:p>
          <a:endParaRPr lang="en-US"/>
        </a:p>
      </dgm:t>
    </dgm:pt>
    <dgm:pt modelId="{380B16CD-0871-4BE4-AE18-BC3129207196}" type="sibTrans" cxnId="{DC43507F-5396-4DC2-9B0F-9408F7224BB2}">
      <dgm:prSet/>
      <dgm:spPr/>
      <dgm:t>
        <a:bodyPr/>
        <a:lstStyle/>
        <a:p>
          <a:endParaRPr lang="en-US"/>
        </a:p>
      </dgm:t>
    </dgm:pt>
    <dgm:pt modelId="{58191548-C9DF-46E8-AC04-7CEF028600A2}">
      <dgm:prSet/>
      <dgm:spPr/>
      <dgm:t>
        <a:bodyPr/>
        <a:lstStyle/>
        <a:p>
          <a:r>
            <a:rPr lang="en-US" dirty="0">
              <a:solidFill>
                <a:schemeClr val="tx1"/>
              </a:solidFill>
            </a:rPr>
            <a:t>Resources including those that are social determinants to health e.g. housing</a:t>
          </a:r>
        </a:p>
      </dgm:t>
    </dgm:pt>
    <dgm:pt modelId="{D1A3F5B9-C795-4E3C-B3F2-543A82DA57F8}" type="parTrans" cxnId="{DBCC5B15-761F-497E-BD7A-1EB2F2C7D3DC}">
      <dgm:prSet/>
      <dgm:spPr/>
      <dgm:t>
        <a:bodyPr/>
        <a:lstStyle/>
        <a:p>
          <a:endParaRPr lang="en-US"/>
        </a:p>
      </dgm:t>
    </dgm:pt>
    <dgm:pt modelId="{80F0078C-E14E-4EDB-BB15-553830E1A414}" type="sibTrans" cxnId="{DBCC5B15-761F-497E-BD7A-1EB2F2C7D3DC}">
      <dgm:prSet/>
      <dgm:spPr/>
      <dgm:t>
        <a:bodyPr/>
        <a:lstStyle/>
        <a:p>
          <a:endParaRPr lang="en-US"/>
        </a:p>
      </dgm:t>
    </dgm:pt>
    <dgm:pt modelId="{8B7B15CF-4CE1-4EF1-B48D-19DC15B28D82}" type="pres">
      <dgm:prSet presAssocID="{B24A2C9D-881F-41F3-8443-3885DC3F5686}" presName="linear" presStyleCnt="0">
        <dgm:presLayoutVars>
          <dgm:animLvl val="lvl"/>
          <dgm:resizeHandles val="exact"/>
        </dgm:presLayoutVars>
      </dgm:prSet>
      <dgm:spPr/>
    </dgm:pt>
    <dgm:pt modelId="{71AF0000-19EB-4BCC-9AA5-073FC0DB1082}" type="pres">
      <dgm:prSet presAssocID="{FBF1A57A-DAC1-404D-A63D-5FB8BB6D9814}" presName="parentText" presStyleLbl="node1" presStyleIdx="0" presStyleCnt="1">
        <dgm:presLayoutVars>
          <dgm:chMax val="0"/>
          <dgm:bulletEnabled val="1"/>
        </dgm:presLayoutVars>
      </dgm:prSet>
      <dgm:spPr/>
    </dgm:pt>
    <dgm:pt modelId="{56E1E72B-CEFA-46D3-9E59-0F5C77F4DE42}" type="pres">
      <dgm:prSet presAssocID="{FBF1A57A-DAC1-404D-A63D-5FB8BB6D9814}" presName="childText" presStyleLbl="revTx" presStyleIdx="0" presStyleCnt="1">
        <dgm:presLayoutVars>
          <dgm:bulletEnabled val="1"/>
        </dgm:presLayoutVars>
      </dgm:prSet>
      <dgm:spPr/>
    </dgm:pt>
  </dgm:ptLst>
  <dgm:cxnLst>
    <dgm:cxn modelId="{0CBEF101-4516-4E5B-9ED3-3A01BCFC7F53}" srcId="{FBF1A57A-DAC1-404D-A63D-5FB8BB6D9814}" destId="{7F0D4875-D6CB-4427-9ECD-1303FAF67CFB}" srcOrd="3" destOrd="0" parTransId="{8DB997E7-F9F7-43B3-9340-308CB629B298}" sibTransId="{1901158D-B80A-498B-9D19-D00F89345BBC}"/>
    <dgm:cxn modelId="{DBCC5B15-761F-497E-BD7A-1EB2F2C7D3DC}" srcId="{FBF1A57A-DAC1-404D-A63D-5FB8BB6D9814}" destId="{58191548-C9DF-46E8-AC04-7CEF028600A2}" srcOrd="5" destOrd="0" parTransId="{D1A3F5B9-C795-4E3C-B3F2-543A82DA57F8}" sibTransId="{80F0078C-E14E-4EDB-BB15-553830E1A414}"/>
    <dgm:cxn modelId="{46212155-AC6B-477C-AA0F-07D369726918}" srcId="{FBF1A57A-DAC1-404D-A63D-5FB8BB6D9814}" destId="{D3AF1D8C-968C-4335-B8E1-2364CA0A728E}" srcOrd="2" destOrd="0" parTransId="{A91482BB-87D1-49FA-A295-3EF8E53180FE}" sibTransId="{AF6836D8-401D-4B5E-9DBC-F9F6F011AAD2}"/>
    <dgm:cxn modelId="{453B5A56-0CEA-4A1E-A785-EF3DB15C2A94}" type="presOf" srcId="{58191548-C9DF-46E8-AC04-7CEF028600A2}" destId="{56E1E72B-CEFA-46D3-9E59-0F5C77F4DE42}" srcOrd="0" destOrd="5" presId="urn:microsoft.com/office/officeart/2005/8/layout/vList2"/>
    <dgm:cxn modelId="{B47A8D58-F9CA-4FF7-8453-F1471CA9C689}" srcId="{FBF1A57A-DAC1-404D-A63D-5FB8BB6D9814}" destId="{BA6C81D5-F9DB-4543-B739-C7CB3D8F9204}" srcOrd="4" destOrd="0" parTransId="{6C634F6D-062A-48E3-8BE3-0F15AD2AC603}" sibTransId="{C358C799-02E4-4CEE-9F26-BA2D7207C20D}"/>
    <dgm:cxn modelId="{DC43507F-5396-4DC2-9B0F-9408F7224BB2}" srcId="{FBF1A57A-DAC1-404D-A63D-5FB8BB6D9814}" destId="{E36FED2B-5EDE-435C-92AE-46B82C667BD1}" srcOrd="6" destOrd="0" parTransId="{D0A4E8CB-40EB-4C9E-84A2-D309C827FEB4}" sibTransId="{380B16CD-0871-4BE4-AE18-BC3129207196}"/>
    <dgm:cxn modelId="{C3F6CB84-6FFB-409A-A774-6044A24F6F72}" type="presOf" srcId="{7F0D4875-D6CB-4427-9ECD-1303FAF67CFB}" destId="{56E1E72B-CEFA-46D3-9E59-0F5C77F4DE42}" srcOrd="0" destOrd="3" presId="urn:microsoft.com/office/officeart/2005/8/layout/vList2"/>
    <dgm:cxn modelId="{C35FBB8B-8D17-435C-851D-22D66B53663E}" type="presOf" srcId="{92A5849C-6F16-445E-B23C-5F75CB3B6619}" destId="{56E1E72B-CEFA-46D3-9E59-0F5C77F4DE42}" srcOrd="0" destOrd="1" presId="urn:microsoft.com/office/officeart/2005/8/layout/vList2"/>
    <dgm:cxn modelId="{0803F58D-4753-4DDC-8A95-467A3226A15D}" type="presOf" srcId="{D3AF1D8C-968C-4335-B8E1-2364CA0A728E}" destId="{56E1E72B-CEFA-46D3-9E59-0F5C77F4DE42}" srcOrd="0" destOrd="2" presId="urn:microsoft.com/office/officeart/2005/8/layout/vList2"/>
    <dgm:cxn modelId="{96396094-EA50-407D-8686-A9C93B53660E}" type="presOf" srcId="{E36FED2B-5EDE-435C-92AE-46B82C667BD1}" destId="{56E1E72B-CEFA-46D3-9E59-0F5C77F4DE42}" srcOrd="0" destOrd="6" presId="urn:microsoft.com/office/officeart/2005/8/layout/vList2"/>
    <dgm:cxn modelId="{EE491D9C-3CE3-4701-8B2A-773215999281}" type="presOf" srcId="{BA6C81D5-F9DB-4543-B739-C7CB3D8F9204}" destId="{56E1E72B-CEFA-46D3-9E59-0F5C77F4DE42}" srcOrd="0" destOrd="4" presId="urn:microsoft.com/office/officeart/2005/8/layout/vList2"/>
    <dgm:cxn modelId="{BFEF3D9D-7A72-46D2-A19C-1F06CBD6BFEA}" type="presOf" srcId="{8A3A0FA8-918B-4490-B2CE-1B85002BE487}" destId="{56E1E72B-CEFA-46D3-9E59-0F5C77F4DE42}" srcOrd="0" destOrd="0" presId="urn:microsoft.com/office/officeart/2005/8/layout/vList2"/>
    <dgm:cxn modelId="{88FA2FAA-3A69-4521-940A-EAF6C0F6A83C}" type="presOf" srcId="{B24A2C9D-881F-41F3-8443-3885DC3F5686}" destId="{8B7B15CF-4CE1-4EF1-B48D-19DC15B28D82}" srcOrd="0" destOrd="0" presId="urn:microsoft.com/office/officeart/2005/8/layout/vList2"/>
    <dgm:cxn modelId="{B95BD5BB-88E3-4CAC-AE16-CB57F780DD8F}" type="presOf" srcId="{FBF1A57A-DAC1-404D-A63D-5FB8BB6D9814}" destId="{71AF0000-19EB-4BCC-9AA5-073FC0DB1082}" srcOrd="0" destOrd="0" presId="urn:microsoft.com/office/officeart/2005/8/layout/vList2"/>
    <dgm:cxn modelId="{B0C407C8-120A-43FB-B4CF-A94B2E5879A8}" srcId="{FBF1A57A-DAC1-404D-A63D-5FB8BB6D9814}" destId="{92A5849C-6F16-445E-B23C-5F75CB3B6619}" srcOrd="1" destOrd="0" parTransId="{A3F4FD5E-05DE-4382-A51A-BA28F97DEBB0}" sibTransId="{E86A7F83-002F-4A9D-AA74-43C39E41AF75}"/>
    <dgm:cxn modelId="{2F60CACF-71D9-4D86-92D7-685E9AA04D72}" srcId="{B24A2C9D-881F-41F3-8443-3885DC3F5686}" destId="{FBF1A57A-DAC1-404D-A63D-5FB8BB6D9814}" srcOrd="0" destOrd="0" parTransId="{E18BB32B-5F77-46C8-89D9-FF3D048A407F}" sibTransId="{F14F82EE-C11B-48BD-BFE6-A765EF821A1C}"/>
    <dgm:cxn modelId="{6CDC83E2-0435-4EB7-A83E-ECFF7EC93332}" srcId="{FBF1A57A-DAC1-404D-A63D-5FB8BB6D9814}" destId="{8A3A0FA8-918B-4490-B2CE-1B85002BE487}" srcOrd="0" destOrd="0" parTransId="{42E5CB06-58AE-42FB-AAAD-F8FEAE1EA6DE}" sibTransId="{3A6CCCB0-3B66-41D5-B2DF-E7B4AA51083D}"/>
    <dgm:cxn modelId="{E26104ED-CF07-422D-A3C5-5D7E536C3776}" type="presParOf" srcId="{8B7B15CF-4CE1-4EF1-B48D-19DC15B28D82}" destId="{71AF0000-19EB-4BCC-9AA5-073FC0DB1082}" srcOrd="0" destOrd="0" presId="urn:microsoft.com/office/officeart/2005/8/layout/vList2"/>
    <dgm:cxn modelId="{0E47B106-2666-4DD7-9FBB-ECF08ED8B6B8}" type="presParOf" srcId="{8B7B15CF-4CE1-4EF1-B48D-19DC15B28D82}" destId="{56E1E72B-CEFA-46D3-9E59-0F5C77F4DE4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A92B0-68CB-4B79-B3B8-5BBF5F4A00C8}">
      <dsp:nvSpPr>
        <dsp:cNvPr id="0" name=""/>
        <dsp:cNvSpPr/>
      </dsp:nvSpPr>
      <dsp:spPr>
        <a:xfrm>
          <a:off x="1022559" y="1149066"/>
          <a:ext cx="2547429" cy="2547429"/>
        </a:xfrm>
        <a:prstGeom prst="ellipse">
          <a:avLst/>
        </a:prstGeom>
        <a:solidFill>
          <a:schemeClr val="accent5">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KNOW THE FAMILY</a:t>
          </a:r>
        </a:p>
      </dsp:txBody>
      <dsp:txXfrm>
        <a:off x="1395621" y="1522128"/>
        <a:ext cx="1801305" cy="1801305"/>
      </dsp:txXfrm>
    </dsp:sp>
    <dsp:sp modelId="{347DF2A3-9360-445C-BDDA-62C884118BB8}">
      <dsp:nvSpPr>
        <dsp:cNvPr id="0" name=""/>
        <dsp:cNvSpPr/>
      </dsp:nvSpPr>
      <dsp:spPr>
        <a:xfrm>
          <a:off x="1659417" y="126961"/>
          <a:ext cx="1273714" cy="1273714"/>
        </a:xfrm>
        <a:prstGeom prst="ellipse">
          <a:avLst/>
        </a:prstGeom>
        <a:solidFill>
          <a:schemeClr val="accent5">
            <a:alpha val="50000"/>
            <a:hueOff val="1119759"/>
            <a:satOff val="158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Extent of Maltreatment</a:t>
          </a:r>
        </a:p>
      </dsp:txBody>
      <dsp:txXfrm>
        <a:off x="1845948" y="313492"/>
        <a:ext cx="900652" cy="900652"/>
      </dsp:txXfrm>
    </dsp:sp>
    <dsp:sp modelId="{8F1E4744-9CD2-417F-B04F-6150A51F7A61}">
      <dsp:nvSpPr>
        <dsp:cNvPr id="0" name=""/>
        <dsp:cNvSpPr/>
      </dsp:nvSpPr>
      <dsp:spPr>
        <a:xfrm>
          <a:off x="3096120" y="956442"/>
          <a:ext cx="1273714" cy="1273714"/>
        </a:xfrm>
        <a:prstGeom prst="ellipse">
          <a:avLst/>
        </a:prstGeom>
        <a:solidFill>
          <a:schemeClr val="accent5">
            <a:alpha val="50000"/>
            <a:hueOff val="2239519"/>
            <a:satOff val="3160"/>
            <a:lumOff val="-39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Surrounding Circumstances</a:t>
          </a:r>
        </a:p>
      </dsp:txBody>
      <dsp:txXfrm>
        <a:off x="3282651" y="1142973"/>
        <a:ext cx="900652" cy="900652"/>
      </dsp:txXfrm>
    </dsp:sp>
    <dsp:sp modelId="{8B54F891-FE51-427A-B87F-5AC73739559B}">
      <dsp:nvSpPr>
        <dsp:cNvPr id="0" name=""/>
        <dsp:cNvSpPr/>
      </dsp:nvSpPr>
      <dsp:spPr>
        <a:xfrm>
          <a:off x="3096120" y="2615404"/>
          <a:ext cx="1273714" cy="1273714"/>
        </a:xfrm>
        <a:prstGeom prst="ellipse">
          <a:avLst/>
        </a:prstGeom>
        <a:solidFill>
          <a:srgbClr val="0070C0">
            <a:alpha val="5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Child Functioning</a:t>
          </a:r>
        </a:p>
      </dsp:txBody>
      <dsp:txXfrm>
        <a:off x="3282651" y="2801935"/>
        <a:ext cx="900652" cy="900652"/>
      </dsp:txXfrm>
    </dsp:sp>
    <dsp:sp modelId="{B44128AD-44C6-455C-92EE-B2AEC13A3A11}">
      <dsp:nvSpPr>
        <dsp:cNvPr id="0" name=""/>
        <dsp:cNvSpPr/>
      </dsp:nvSpPr>
      <dsp:spPr>
        <a:xfrm>
          <a:off x="1659417" y="3444886"/>
          <a:ext cx="1273714" cy="1273714"/>
        </a:xfrm>
        <a:prstGeom prst="ellipse">
          <a:avLst/>
        </a:prstGeom>
        <a:solidFill>
          <a:schemeClr val="accent5">
            <a:alpha val="50000"/>
            <a:hueOff val="4479037"/>
            <a:satOff val="6319"/>
            <a:lumOff val="-78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Adult Functioning</a:t>
          </a:r>
        </a:p>
      </dsp:txBody>
      <dsp:txXfrm>
        <a:off x="1845948" y="3631417"/>
        <a:ext cx="900652" cy="900652"/>
      </dsp:txXfrm>
    </dsp:sp>
    <dsp:sp modelId="{E83A28C4-9967-4D03-9F77-DFD75C144B51}">
      <dsp:nvSpPr>
        <dsp:cNvPr id="0" name=""/>
        <dsp:cNvSpPr/>
      </dsp:nvSpPr>
      <dsp:spPr>
        <a:xfrm>
          <a:off x="222713" y="2615404"/>
          <a:ext cx="1273714" cy="1273714"/>
        </a:xfrm>
        <a:prstGeom prst="ellipse">
          <a:avLst/>
        </a:prstGeom>
        <a:solidFill>
          <a:schemeClr val="accent5">
            <a:alpha val="50000"/>
            <a:hueOff val="5598796"/>
            <a:satOff val="7899"/>
            <a:lumOff val="-98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General Parenting Practices</a:t>
          </a:r>
        </a:p>
      </dsp:txBody>
      <dsp:txXfrm>
        <a:off x="409244" y="2801935"/>
        <a:ext cx="900652" cy="900652"/>
      </dsp:txXfrm>
    </dsp:sp>
    <dsp:sp modelId="{0B6554F4-2290-466A-B071-93F04CF0852C}">
      <dsp:nvSpPr>
        <dsp:cNvPr id="0" name=""/>
        <dsp:cNvSpPr/>
      </dsp:nvSpPr>
      <dsp:spPr>
        <a:xfrm>
          <a:off x="222713" y="956442"/>
          <a:ext cx="1273714" cy="1273714"/>
        </a:xfrm>
        <a:prstGeom prst="ellipse">
          <a:avLst/>
        </a:prstGeom>
        <a:solidFill>
          <a:schemeClr val="accent5">
            <a:alpha val="50000"/>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Disciplinary Practices/Behavior Management</a:t>
          </a:r>
        </a:p>
      </dsp:txBody>
      <dsp:txXfrm>
        <a:off x="409244" y="1142973"/>
        <a:ext cx="900652" cy="900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DC082-676B-497A-BC81-0A9D1F1DEDBE}">
      <dsp:nvSpPr>
        <dsp:cNvPr id="0" name=""/>
        <dsp:cNvSpPr/>
      </dsp:nvSpPr>
      <dsp:spPr>
        <a:xfrm>
          <a:off x="0" y="0"/>
          <a:ext cx="6802058" cy="1309687"/>
        </a:xfrm>
        <a:prstGeom prst="rect">
          <a:avLst/>
        </a:prstGeom>
        <a:solidFill>
          <a:srgbClr val="92D050"/>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Vigilant Protectiveness</a:t>
          </a:r>
        </a:p>
      </dsp:txBody>
      <dsp:txXfrm>
        <a:off x="0" y="0"/>
        <a:ext cx="6802058" cy="1309687"/>
      </dsp:txXfrm>
    </dsp:sp>
    <dsp:sp modelId="{342F09AE-865A-44A1-8CDD-E1637DE96CB5}">
      <dsp:nvSpPr>
        <dsp:cNvPr id="0" name=""/>
        <dsp:cNvSpPr/>
      </dsp:nvSpPr>
      <dsp:spPr>
        <a:xfrm>
          <a:off x="3321" y="1309687"/>
          <a:ext cx="2265138" cy="2750343"/>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t>Cognitive</a:t>
          </a:r>
        </a:p>
      </dsp:txBody>
      <dsp:txXfrm>
        <a:off x="3321" y="1309687"/>
        <a:ext cx="2265138" cy="2750343"/>
      </dsp:txXfrm>
    </dsp:sp>
    <dsp:sp modelId="{B2A45CE6-514C-4F4D-80F0-995A406A845B}">
      <dsp:nvSpPr>
        <dsp:cNvPr id="0" name=""/>
        <dsp:cNvSpPr/>
      </dsp:nvSpPr>
      <dsp:spPr>
        <a:xfrm>
          <a:off x="2268459" y="1309687"/>
          <a:ext cx="2265138" cy="2750343"/>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t>Behavioral</a:t>
          </a:r>
        </a:p>
      </dsp:txBody>
      <dsp:txXfrm>
        <a:off x="2268459" y="1309687"/>
        <a:ext cx="2265138" cy="2750343"/>
      </dsp:txXfrm>
    </dsp:sp>
    <dsp:sp modelId="{5FCA1512-8765-4070-86F2-D2D8A24582E4}">
      <dsp:nvSpPr>
        <dsp:cNvPr id="0" name=""/>
        <dsp:cNvSpPr/>
      </dsp:nvSpPr>
      <dsp:spPr>
        <a:xfrm>
          <a:off x="4533598" y="1309687"/>
          <a:ext cx="2265138" cy="2750343"/>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t>Emotional</a:t>
          </a:r>
        </a:p>
      </dsp:txBody>
      <dsp:txXfrm>
        <a:off x="4533598" y="1309687"/>
        <a:ext cx="2265138" cy="2750343"/>
      </dsp:txXfrm>
    </dsp:sp>
    <dsp:sp modelId="{675E6892-30D3-43FE-A686-8B5042014775}">
      <dsp:nvSpPr>
        <dsp:cNvPr id="0" name=""/>
        <dsp:cNvSpPr/>
      </dsp:nvSpPr>
      <dsp:spPr>
        <a:xfrm>
          <a:off x="0" y="4060031"/>
          <a:ext cx="6802058" cy="305593"/>
        </a:xfrm>
        <a:prstGeom prst="rect">
          <a:avLst/>
        </a:prstGeom>
        <a:solidFill>
          <a:srgbClr val="92D050"/>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4673F-C3F9-4181-AB98-E956DB697169}">
      <dsp:nvSpPr>
        <dsp:cNvPr id="0" name=""/>
        <dsp:cNvSpPr/>
      </dsp:nvSpPr>
      <dsp:spPr>
        <a:xfrm>
          <a:off x="1339" y="522127"/>
          <a:ext cx="4701480" cy="298544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346EC-DCDF-4144-BD81-5EB1AC9AB954}">
      <dsp:nvSpPr>
        <dsp:cNvPr id="0" name=""/>
        <dsp:cNvSpPr/>
      </dsp:nvSpPr>
      <dsp:spPr>
        <a:xfrm>
          <a:off x="523726" y="1018394"/>
          <a:ext cx="4701480" cy="298544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Dependency Case Manager (DCM): provides ongoing support and supervision to family. </a:t>
          </a:r>
        </a:p>
      </dsp:txBody>
      <dsp:txXfrm>
        <a:off x="611167" y="1105835"/>
        <a:ext cx="4526598" cy="2810558"/>
      </dsp:txXfrm>
    </dsp:sp>
    <dsp:sp modelId="{6A8FBE10-33A2-4981-BE56-6431DE916D5E}">
      <dsp:nvSpPr>
        <dsp:cNvPr id="0" name=""/>
        <dsp:cNvSpPr/>
      </dsp:nvSpPr>
      <dsp:spPr>
        <a:xfrm>
          <a:off x="5747593" y="522127"/>
          <a:ext cx="4701480" cy="298544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13265-43D8-4335-A129-1CDFE9610E7F}">
      <dsp:nvSpPr>
        <dsp:cNvPr id="0" name=""/>
        <dsp:cNvSpPr/>
      </dsp:nvSpPr>
      <dsp:spPr>
        <a:xfrm>
          <a:off x="6269980" y="1018394"/>
          <a:ext cx="4701480" cy="298544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Dependency Case Manager Supervisor (DCMS) is the supervisor of the DCM.</a:t>
          </a:r>
        </a:p>
      </dsp:txBody>
      <dsp:txXfrm>
        <a:off x="6357421" y="1105835"/>
        <a:ext cx="4526598" cy="2810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0000-19EB-4BCC-9AA5-073FC0DB1082}">
      <dsp:nvSpPr>
        <dsp:cNvPr id="0" name=""/>
        <dsp:cNvSpPr/>
      </dsp:nvSpPr>
      <dsp:spPr>
        <a:xfrm>
          <a:off x="0" y="22520"/>
          <a:ext cx="10972800" cy="129519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solidFill>
                <a:schemeClr val="tx1"/>
              </a:solidFill>
            </a:rPr>
            <a:t>Description of the parents’ tasks and services which specifically address the identified problem(s):</a:t>
          </a:r>
          <a:endParaRPr lang="en-US" sz="2700" kern="1200" dirty="0">
            <a:solidFill>
              <a:schemeClr val="tx1"/>
            </a:solidFill>
          </a:endParaRPr>
        </a:p>
      </dsp:txBody>
      <dsp:txXfrm>
        <a:off x="63226" y="85746"/>
        <a:ext cx="10846348" cy="1168738"/>
      </dsp:txXfrm>
    </dsp:sp>
    <dsp:sp modelId="{56E1E72B-CEFA-46D3-9E59-0F5C77F4DE42}">
      <dsp:nvSpPr>
        <dsp:cNvPr id="0" name=""/>
        <dsp:cNvSpPr/>
      </dsp:nvSpPr>
      <dsp:spPr>
        <a:xfrm>
          <a:off x="0" y="1317710"/>
          <a:ext cx="10972800" cy="318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tx1"/>
              </a:solidFill>
            </a:rPr>
            <a:t>Services/treatment types</a:t>
          </a:r>
        </a:p>
        <a:p>
          <a:pPr marL="228600" lvl="1" indent="-228600" algn="l" defTabSz="933450">
            <a:lnSpc>
              <a:spcPct val="90000"/>
            </a:lnSpc>
            <a:spcBef>
              <a:spcPct val="0"/>
            </a:spcBef>
            <a:spcAft>
              <a:spcPct val="20000"/>
            </a:spcAft>
            <a:buChar char="•"/>
          </a:pPr>
          <a:r>
            <a:rPr lang="en-US" sz="2100" kern="1200">
              <a:solidFill>
                <a:schemeClr val="tx1"/>
              </a:solidFill>
            </a:rPr>
            <a:t>Date each service/referral will be provided</a:t>
          </a:r>
          <a:endParaRPr lang="en-US" sz="2100" kern="1200" dirty="0">
            <a:solidFill>
              <a:schemeClr val="tx1"/>
            </a:solidFill>
          </a:endParaRPr>
        </a:p>
        <a:p>
          <a:pPr marL="228600" lvl="1" indent="-228600" algn="l" defTabSz="933450">
            <a:lnSpc>
              <a:spcPct val="90000"/>
            </a:lnSpc>
            <a:spcBef>
              <a:spcPct val="0"/>
            </a:spcBef>
            <a:spcAft>
              <a:spcPct val="20000"/>
            </a:spcAft>
            <a:buChar char="•"/>
          </a:pPr>
          <a:r>
            <a:rPr lang="en-US" sz="2100" kern="1200">
              <a:solidFill>
                <a:schemeClr val="tx1"/>
              </a:solidFill>
            </a:rPr>
            <a:t>Date parent must complete each task</a:t>
          </a:r>
          <a:endParaRPr lang="en-US" sz="2100" kern="1200" dirty="0">
            <a:solidFill>
              <a:schemeClr val="tx1"/>
            </a:solidFill>
          </a:endParaRPr>
        </a:p>
        <a:p>
          <a:pPr marL="228600" lvl="1" indent="-228600" algn="l" defTabSz="933450">
            <a:lnSpc>
              <a:spcPct val="90000"/>
            </a:lnSpc>
            <a:spcBef>
              <a:spcPct val="0"/>
            </a:spcBef>
            <a:spcAft>
              <a:spcPct val="20000"/>
            </a:spcAft>
            <a:buChar char="•"/>
          </a:pPr>
          <a:r>
            <a:rPr lang="en-US" sz="2100" kern="1200">
              <a:solidFill>
                <a:schemeClr val="tx1"/>
              </a:solidFill>
            </a:rPr>
            <a:t>Services/treatment frequency</a:t>
          </a:r>
          <a:endParaRPr lang="en-US" sz="2100" kern="1200" dirty="0">
            <a:solidFill>
              <a:schemeClr val="tx1"/>
            </a:solidFill>
          </a:endParaRPr>
        </a:p>
        <a:p>
          <a:pPr marL="228600" lvl="1" indent="-228600" algn="l" defTabSz="933450">
            <a:lnSpc>
              <a:spcPct val="90000"/>
            </a:lnSpc>
            <a:spcBef>
              <a:spcPct val="0"/>
            </a:spcBef>
            <a:spcAft>
              <a:spcPct val="20000"/>
            </a:spcAft>
            <a:buChar char="•"/>
          </a:pPr>
          <a:r>
            <a:rPr lang="en-US" sz="2100" kern="1200" dirty="0">
              <a:solidFill>
                <a:schemeClr val="tx1"/>
              </a:solidFill>
            </a:rPr>
            <a:t>Service delivery location</a:t>
          </a:r>
        </a:p>
        <a:p>
          <a:pPr marL="228600" lvl="1" indent="-228600" algn="l" defTabSz="933450">
            <a:lnSpc>
              <a:spcPct val="90000"/>
            </a:lnSpc>
            <a:spcBef>
              <a:spcPct val="0"/>
            </a:spcBef>
            <a:spcAft>
              <a:spcPct val="20000"/>
            </a:spcAft>
            <a:buChar char="•"/>
          </a:pPr>
          <a:r>
            <a:rPr lang="en-US" sz="2100" kern="1200" dirty="0">
              <a:solidFill>
                <a:schemeClr val="tx1"/>
              </a:solidFill>
            </a:rPr>
            <a:t>Resources including those that are social determinants to health e.g. housing</a:t>
          </a:r>
        </a:p>
        <a:p>
          <a:pPr marL="228600" lvl="1" indent="-228600" algn="l" defTabSz="933450">
            <a:lnSpc>
              <a:spcPct val="90000"/>
            </a:lnSpc>
            <a:spcBef>
              <a:spcPct val="0"/>
            </a:spcBef>
            <a:spcAft>
              <a:spcPct val="20000"/>
            </a:spcAft>
            <a:buChar char="•"/>
          </a:pPr>
          <a:r>
            <a:rPr lang="en-US" sz="2100" kern="1200" dirty="0">
              <a:solidFill>
                <a:schemeClr val="tx1"/>
              </a:solidFill>
            </a:rPr>
            <a:t>Accountable agency/provider staff  </a:t>
          </a:r>
        </a:p>
      </dsp:txBody>
      <dsp:txXfrm>
        <a:off x="0" y="1317710"/>
        <a:ext cx="10972800" cy="318572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8BBA3-EB0D-4729-8278-6369B822733D}"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F3449-EA56-435C-B3D0-5F48ACF313C6}" type="slidenum">
              <a:rPr lang="en-US" smtClean="0"/>
              <a:t>‹#›</a:t>
            </a:fld>
            <a:endParaRPr lang="en-US"/>
          </a:p>
        </p:txBody>
      </p:sp>
    </p:spTree>
    <p:extLst>
      <p:ext uri="{BB962C8B-B14F-4D97-AF65-F5344CB8AC3E}">
        <p14:creationId xmlns:p14="http://schemas.microsoft.com/office/powerpoint/2010/main" val="130121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responsibilities encompass a wide-range of services, including – among other things – assistance to families working to stay safely together or be reunited, foster care, youth and young adults transitioning from foster care to independence, and adoption.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people who work in the Child Welfare Program conduct, supervise and administer programs for dependent children and their families.</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2</a:t>
            </a:fld>
            <a:endParaRPr lang="en-US"/>
          </a:p>
        </p:txBody>
      </p:sp>
    </p:spTree>
    <p:extLst>
      <p:ext uri="{BB962C8B-B14F-4D97-AF65-F5344CB8AC3E}">
        <p14:creationId xmlns:p14="http://schemas.microsoft.com/office/powerpoint/2010/main" val="115782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So let’s begin with definitions of these two key terms,</a:t>
            </a:r>
            <a:r>
              <a:rPr lang="en-US" sz="1200" kern="1200" baseline="0" dirty="0">
                <a:solidFill>
                  <a:schemeClr val="tx1"/>
                </a:solidFill>
                <a:latin typeface="+mn-lt"/>
                <a:ea typeface="+mn-ea"/>
                <a:cs typeface="+mn-cs"/>
              </a:rPr>
              <a:t> safe and unsafe.  First the</a:t>
            </a:r>
            <a:r>
              <a:rPr lang="en-US" sz="1200" kern="1200" dirty="0">
                <a:solidFill>
                  <a:schemeClr val="tx1"/>
                </a:solidFill>
                <a:latin typeface="+mn-lt"/>
                <a:ea typeface="+mn-ea"/>
                <a:cs typeface="+mn-cs"/>
              </a:rPr>
              <a:t> definition of Safe…children are considered safe when there are no present or impending danger threats, or the caregivers’ protective capacities  control existing threats.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8D83E-F90D-445B-BB71-163CBCD55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96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For example, both parents are currently using drugs around the children and children are not safe.</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14</a:t>
            </a:fld>
            <a:endParaRPr lang="en-US"/>
          </a:p>
        </p:txBody>
      </p:sp>
    </p:spTree>
    <p:extLst>
      <p:ext uri="{BB962C8B-B14F-4D97-AF65-F5344CB8AC3E}">
        <p14:creationId xmlns:p14="http://schemas.microsoft.com/office/powerpoint/2010/main" val="2062184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an investigation the Investigator is trying to determine if resent or Impending Danger threats are occurring. </a:t>
            </a:r>
          </a:p>
        </p:txBody>
      </p:sp>
      <p:sp>
        <p:nvSpPr>
          <p:cNvPr id="4" name="Slide Number Placeholder 3"/>
          <p:cNvSpPr>
            <a:spLocks noGrp="1"/>
          </p:cNvSpPr>
          <p:nvPr>
            <p:ph type="sldNum" sz="quarter" idx="5"/>
          </p:nvPr>
        </p:nvSpPr>
        <p:spPr/>
        <p:txBody>
          <a:bodyPr/>
          <a:lstStyle/>
          <a:p>
            <a:fld id="{FB0F3449-EA56-435C-B3D0-5F48ACF313C6}" type="slidenum">
              <a:rPr lang="en-US" smtClean="0"/>
              <a:t>15</a:t>
            </a:fld>
            <a:endParaRPr lang="en-US"/>
          </a:p>
        </p:txBody>
      </p:sp>
    </p:spTree>
    <p:extLst>
      <p:ext uri="{BB962C8B-B14F-4D97-AF65-F5344CB8AC3E}">
        <p14:creationId xmlns:p14="http://schemas.microsoft.com/office/powerpoint/2010/main" val="266534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will explore Present Danger first because it is the most obvious and always the first condition to address in any contact with a family.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Present danger is the immediate, significant and clearly observable severe harm or threat of severe harm that is occurring to a child at the present time, in other words, right now….and which requires an immediate child protection response.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important to keep in mind that present danger can arise at any point in the life of a case, it is not limited to our first contact with the family and it is not limited to CPI intervention. At any point in time if the circumstances in the family present immediate, out of control and potentially severe threats to a child, happening in the present time, that is present danger and immediate action is required.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Example: The parent is currently observed to be under the influence while caring for the child and has tested positive for opiates on their drug screen. The parent does not have a prescription for opiates.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8D83E-F90D-445B-BB71-163CBCD55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15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Our second important concept after Present Danger, is Impending Danger.  </a:t>
            </a:r>
          </a:p>
          <a:p>
            <a:r>
              <a:rPr lang="en-US" sz="1200" kern="1200" dirty="0">
                <a:solidFill>
                  <a:schemeClr val="tx1"/>
                </a:solidFill>
                <a:latin typeface="+mn-lt"/>
                <a:ea typeface="+mn-ea"/>
                <a:cs typeface="+mn-cs"/>
              </a:rPr>
              <a:t>Just as the word implies, this is danger that is not happening at this moment, but what we would more accurately describe as a “state of danger”.  So this is descriptive of those circumstances in which the child is in a position of continual danger.</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Impending danger threats are also imminent, which means they could or likely will occur in the near term (next few days).  We are not making a specific estimate of when they will occur, but we are making a professional judgment that they will occur in the near future, and therefore, they require a controlling intervention.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Example 1: Parent continues to test positive for opiates and willing to develop an in-home safety Plan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Example 2: Parent continues to test positive for opiates and is unwilling to develop an  in-home safety plan then DCF removes child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8D83E-F90D-445B-BB71-163CBCD55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56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18</a:t>
            </a:fld>
            <a:endParaRPr lang="en-US"/>
          </a:p>
        </p:txBody>
      </p:sp>
    </p:spTree>
    <p:extLst>
      <p:ext uri="{BB962C8B-B14F-4D97-AF65-F5344CB8AC3E}">
        <p14:creationId xmlns:p14="http://schemas.microsoft.com/office/powerpoint/2010/main" val="292368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a biopsychosocial for behavioral health services. It informs the case and the safety determination once it has been completely answered. It is an ongoing document that is used by CPI and Dependency Case Managers.</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19</a:t>
            </a:fld>
            <a:endParaRPr lang="en-US"/>
          </a:p>
        </p:txBody>
      </p:sp>
    </p:spTree>
    <p:extLst>
      <p:ext uri="{BB962C8B-B14F-4D97-AF65-F5344CB8AC3E}">
        <p14:creationId xmlns:p14="http://schemas.microsoft.com/office/powerpoint/2010/main" val="60954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20</a:t>
            </a:fld>
            <a:endParaRPr lang="en-US"/>
          </a:p>
        </p:txBody>
      </p:sp>
    </p:spTree>
    <p:extLst>
      <p:ext uri="{BB962C8B-B14F-4D97-AF65-F5344CB8AC3E}">
        <p14:creationId xmlns:p14="http://schemas.microsoft.com/office/powerpoint/2010/main" val="284082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24</a:t>
            </a:fld>
            <a:endParaRPr lang="en-US"/>
          </a:p>
        </p:txBody>
      </p:sp>
    </p:spTree>
    <p:extLst>
      <p:ext uri="{BB962C8B-B14F-4D97-AF65-F5344CB8AC3E}">
        <p14:creationId xmlns:p14="http://schemas.microsoft.com/office/powerpoint/2010/main" val="278032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Protective capacities are cognitive, behavioral and emotional qualities supporting vigilant protectiveness.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8D83E-F90D-445B-BB71-163CBCD55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11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prevention of separation of children from their families.</a:t>
            </a:r>
          </a:p>
          <a:p>
            <a:r>
              <a:rPr lang="en-US" dirty="0"/>
              <a:t>The protection of children alleged to be dependent or dependent children including provision of emergency and long-term alternate living arrangements.</a:t>
            </a:r>
          </a:p>
          <a:p>
            <a:r>
              <a:rPr lang="en-US" dirty="0"/>
              <a:t>The reunification of families who have had children placed in foster homes or institutions.</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a:t>
            </a:fld>
            <a:endParaRPr lang="en-US"/>
          </a:p>
        </p:txBody>
      </p:sp>
    </p:spTree>
    <p:extLst>
      <p:ext uri="{BB962C8B-B14F-4D97-AF65-F5344CB8AC3E}">
        <p14:creationId xmlns:p14="http://schemas.microsoft.com/office/powerpoint/2010/main" val="229746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Protective capacity is a specific quality that can be observed and understood to be part of the way a parent thinks, feels and acts that makes him or her protective.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Protective</a:t>
            </a:r>
            <a:r>
              <a:rPr lang="en-US" sz="1200" kern="1200" baseline="0" dirty="0">
                <a:solidFill>
                  <a:schemeClr val="tx1"/>
                </a:solidFill>
                <a:latin typeface="+mn-lt"/>
                <a:ea typeface="+mn-ea"/>
                <a:cs typeface="+mn-cs"/>
              </a:rPr>
              <a:t> capacities are different from strengths.  Protective capacities are what the parent possesses to help control the threat.  (</a:t>
            </a:r>
            <a:r>
              <a:rPr lang="en-US" sz="1200" i="1" kern="1200" baseline="0" dirty="0">
                <a:solidFill>
                  <a:schemeClr val="tx1"/>
                </a:solidFill>
                <a:latin typeface="+mn-lt"/>
                <a:ea typeface="+mn-ea"/>
                <a:cs typeface="+mn-cs"/>
              </a:rPr>
              <a:t>Example: Strength might be extended family support; protective capacity might be the parent is able to verbalize the threat and possible harm to child</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8D83E-F90D-445B-BB71-163CBCD55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21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27</a:t>
            </a:fld>
            <a:endParaRPr lang="en-US"/>
          </a:p>
        </p:txBody>
      </p:sp>
    </p:spTree>
    <p:extLst>
      <p:ext uri="{BB962C8B-B14F-4D97-AF65-F5344CB8AC3E}">
        <p14:creationId xmlns:p14="http://schemas.microsoft.com/office/powerpoint/2010/main" val="179831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28</a:t>
            </a:fld>
            <a:endParaRPr lang="en-US"/>
          </a:p>
        </p:txBody>
      </p:sp>
    </p:spTree>
    <p:extLst>
      <p:ext uri="{BB962C8B-B14F-4D97-AF65-F5344CB8AC3E}">
        <p14:creationId xmlns:p14="http://schemas.microsoft.com/office/powerpoint/2010/main" val="4289592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32</a:t>
            </a:fld>
            <a:endParaRPr lang="en-US"/>
          </a:p>
        </p:txBody>
      </p:sp>
    </p:spTree>
    <p:extLst>
      <p:ext uri="{BB962C8B-B14F-4D97-AF65-F5344CB8AC3E}">
        <p14:creationId xmlns:p14="http://schemas.microsoft.com/office/powerpoint/2010/main" val="11935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defTabSz="457200">
              <a:spcBef>
                <a:spcPts val="0"/>
              </a:spcBef>
              <a:spcAft>
                <a:spcPts val="0"/>
              </a:spcAft>
              <a:buClrTx/>
              <a:buSzTx/>
              <a:defRPr/>
            </a:pPr>
            <a:r>
              <a:rPr lang="en-US" sz="1200" dirty="0">
                <a:solidFill>
                  <a:prstClr val="black"/>
                </a:solidFill>
                <a:latin typeface="+mn-lt"/>
                <a:cs typeface="+mn-cs"/>
              </a:rPr>
              <a:t>These </a:t>
            </a:r>
            <a:r>
              <a:rPr lang="en-US" sz="1200" b="1" dirty="0">
                <a:solidFill>
                  <a:prstClr val="black"/>
                </a:solidFill>
                <a:latin typeface="+mn-lt"/>
                <a:cs typeface="+mn-cs"/>
              </a:rPr>
              <a:t>actions</a:t>
            </a:r>
            <a:r>
              <a:rPr lang="en-US" sz="1200" dirty="0">
                <a:solidFill>
                  <a:prstClr val="black"/>
                </a:solidFill>
                <a:latin typeface="+mn-lt"/>
                <a:cs typeface="+mn-cs"/>
              </a:rPr>
              <a:t> and </a:t>
            </a:r>
            <a:r>
              <a:rPr lang="en-US" sz="1200" b="1" dirty="0">
                <a:solidFill>
                  <a:prstClr val="black"/>
                </a:solidFill>
                <a:latin typeface="+mn-lt"/>
                <a:cs typeface="+mn-cs"/>
              </a:rPr>
              <a:t>tasks</a:t>
            </a:r>
            <a:r>
              <a:rPr lang="en-US" sz="1200" dirty="0">
                <a:solidFill>
                  <a:prstClr val="black"/>
                </a:solidFill>
                <a:latin typeface="+mn-lt"/>
                <a:cs typeface="+mn-cs"/>
              </a:rPr>
              <a:t> are called a </a:t>
            </a:r>
            <a:r>
              <a:rPr lang="en-US" sz="1200" b="1" dirty="0">
                <a:solidFill>
                  <a:prstClr val="black"/>
                </a:solidFill>
                <a:latin typeface="+mn-lt"/>
                <a:cs typeface="+mn-cs"/>
              </a:rPr>
              <a:t>safety plan</a:t>
            </a:r>
            <a:r>
              <a:rPr lang="en-US" sz="1200" dirty="0">
                <a:solidFill>
                  <a:prstClr val="black"/>
                </a:solidFill>
                <a:latin typeface="+mn-lt"/>
                <a:cs typeface="+mn-cs"/>
              </a:rPr>
              <a:t>. </a:t>
            </a:r>
          </a:p>
          <a:p>
            <a:pPr marL="457200" indent="-457200" defTabSz="457200">
              <a:spcBef>
                <a:spcPts val="0"/>
              </a:spcBef>
              <a:spcAft>
                <a:spcPts val="0"/>
              </a:spcAft>
              <a:buClrTx/>
              <a:buSzTx/>
            </a:pPr>
            <a:endParaRPr lang="en-US" sz="1200" dirty="0">
              <a:solidFill>
                <a:prstClr val="black"/>
              </a:solidFill>
              <a:latin typeface="+mn-lt"/>
              <a:cs typeface="+mn-cs"/>
            </a:endParaRPr>
          </a:p>
          <a:p>
            <a:pPr marL="457200" indent="-457200" defTabSz="457200">
              <a:spcBef>
                <a:spcPts val="0"/>
              </a:spcBef>
              <a:spcAft>
                <a:spcPts val="0"/>
              </a:spcAft>
              <a:buClrTx/>
              <a:buSzTx/>
            </a:pPr>
            <a:r>
              <a:rPr lang="en-US" sz="1200" dirty="0">
                <a:solidFill>
                  <a:prstClr val="black"/>
                </a:solidFill>
                <a:latin typeface="+mn-lt"/>
                <a:cs typeface="+mn-cs"/>
              </a:rPr>
              <a:t>A safety plan is made up of the actions and services that will temporarily substitute for the diminished parental protective capacity to control the danger </a:t>
            </a:r>
          </a:p>
          <a:p>
            <a:pPr marL="457200" indent="-457200" defTabSz="457200">
              <a:spcBef>
                <a:spcPts val="0"/>
              </a:spcBef>
              <a:spcAft>
                <a:spcPts val="0"/>
              </a:spcAft>
              <a:buClrTx/>
              <a:buSzTx/>
            </a:pPr>
            <a:r>
              <a:rPr lang="en-US" sz="1200" dirty="0">
                <a:solidFill>
                  <a:prstClr val="black"/>
                </a:solidFill>
                <a:latin typeface="+mn-lt"/>
                <a:cs typeface="+mn-cs"/>
              </a:rPr>
              <a:t>threats.  </a:t>
            </a:r>
          </a:p>
          <a:p>
            <a:pPr marL="457200" indent="-457200" defTabSz="457200">
              <a:spcBef>
                <a:spcPts val="0"/>
              </a:spcBef>
              <a:spcAft>
                <a:spcPts val="0"/>
              </a:spcAft>
              <a:buClrTx/>
              <a:buSzTx/>
            </a:pPr>
            <a:endParaRPr lang="en-US" sz="1200" dirty="0">
              <a:solidFill>
                <a:prstClr val="black"/>
              </a:solidFill>
              <a:latin typeface="+mn-lt"/>
              <a:cs typeface="+mn-cs"/>
            </a:endParaRPr>
          </a:p>
          <a:p>
            <a:pPr marL="457200" indent="-457200" defTabSz="457200">
              <a:spcBef>
                <a:spcPts val="0"/>
              </a:spcBef>
              <a:spcAft>
                <a:spcPts val="0"/>
              </a:spcAft>
              <a:buClrTx/>
              <a:buSzTx/>
            </a:pPr>
            <a:r>
              <a:rPr lang="en-US" sz="1200" dirty="0">
                <a:solidFill>
                  <a:prstClr val="black"/>
                </a:solidFill>
                <a:latin typeface="+mn-lt"/>
                <a:cs typeface="+mn-cs"/>
              </a:rPr>
              <a:t>A child must be deemed UNSAFE for safety plan to be developed.  </a:t>
            </a:r>
          </a:p>
          <a:p>
            <a:pPr marL="0" indent="0" defTabSz="457200">
              <a:spcBef>
                <a:spcPts val="0"/>
              </a:spcBef>
              <a:spcAft>
                <a:spcPts val="0"/>
              </a:spcAft>
              <a:buClrTx/>
              <a:buSzTx/>
              <a:buNone/>
            </a:pPr>
            <a:endParaRPr lang="en-US" sz="1200" dirty="0">
              <a:solidFill>
                <a:prstClr val="black"/>
              </a:solidFill>
              <a:latin typeface="+mn-lt"/>
              <a:cs typeface="+mn-cs"/>
            </a:endParaRP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33</a:t>
            </a:fld>
            <a:endParaRPr lang="en-US"/>
          </a:p>
        </p:txBody>
      </p:sp>
    </p:spTree>
    <p:extLst>
      <p:ext uri="{BB962C8B-B14F-4D97-AF65-F5344CB8AC3E}">
        <p14:creationId xmlns:p14="http://schemas.microsoft.com/office/powerpoint/2010/main" val="24346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mn-lt"/>
                <a:cs typeface="+mn-cs"/>
              </a:rPr>
              <a:t>A safety plan’s objective is to </a:t>
            </a:r>
            <a:r>
              <a:rPr lang="en-US" sz="1600" b="1" dirty="0">
                <a:solidFill>
                  <a:prstClr val="black"/>
                </a:solidFill>
                <a:latin typeface="+mn-lt"/>
                <a:cs typeface="+mn-cs"/>
              </a:rPr>
              <a:t>control threats </a:t>
            </a:r>
            <a:r>
              <a:rPr lang="en-US" sz="1600" dirty="0">
                <a:solidFill>
                  <a:prstClr val="black"/>
                </a:solidFill>
                <a:latin typeface="+mn-lt"/>
                <a:cs typeface="+mn-cs"/>
              </a:rPr>
              <a:t>in the </a:t>
            </a:r>
            <a:r>
              <a:rPr lang="en-US" sz="1600" b="1" dirty="0">
                <a:solidFill>
                  <a:prstClr val="black"/>
                </a:solidFill>
                <a:highlight>
                  <a:srgbClr val="FFFF00"/>
                </a:highlight>
                <a:latin typeface="+mn-lt"/>
                <a:cs typeface="+mn-cs"/>
              </a:rPr>
              <a:t>least intrusive </a:t>
            </a:r>
            <a:r>
              <a:rPr lang="en-US" sz="1600" dirty="0">
                <a:solidFill>
                  <a:prstClr val="black"/>
                </a:solidFill>
                <a:latin typeface="+mn-lt"/>
                <a:cs typeface="+mn-cs"/>
              </a:rPr>
              <a:t>manner.</a:t>
            </a:r>
          </a:p>
          <a:p>
            <a:pPr marL="0" indent="0">
              <a:spcBef>
                <a:spcPts val="0"/>
              </a:spcBef>
              <a:spcAft>
                <a:spcPts val="0"/>
              </a:spcAft>
              <a:buClrTx/>
              <a:buSzTx/>
              <a:buNone/>
              <a:defRPr/>
            </a:pPr>
            <a:endParaRPr lang="en-US" sz="1600" b="1" dirty="0">
              <a:solidFill>
                <a:prstClr val="black"/>
              </a:solidFill>
              <a:latin typeface="+mn-lt"/>
              <a:cs typeface="+mn-cs"/>
            </a:endParaRPr>
          </a:p>
          <a:p>
            <a:pPr marL="0" indent="0">
              <a:spcBef>
                <a:spcPts val="0"/>
              </a:spcBef>
              <a:spcAft>
                <a:spcPts val="0"/>
              </a:spcAft>
              <a:buClrTx/>
              <a:buSzTx/>
              <a:buNone/>
              <a:defRPr/>
            </a:pPr>
            <a:r>
              <a:rPr lang="en-US" sz="1200" b="1" dirty="0">
                <a:solidFill>
                  <a:prstClr val="black"/>
                </a:solidFill>
                <a:latin typeface="+mn-lt"/>
                <a:cs typeface="+mn-cs"/>
              </a:rPr>
              <a:t>Example of In-Home: CPI gets a family member move in to the household to supervise parents while with children. </a:t>
            </a:r>
          </a:p>
          <a:p>
            <a:pPr marL="0" indent="0">
              <a:spcBef>
                <a:spcPts val="0"/>
              </a:spcBef>
              <a:spcAft>
                <a:spcPts val="0"/>
              </a:spcAft>
              <a:buClrTx/>
              <a:buSzTx/>
              <a:buNone/>
              <a:defRPr/>
            </a:pPr>
            <a:endParaRPr lang="en-US" sz="1200" b="1" dirty="0"/>
          </a:p>
          <a:p>
            <a:pPr marL="0" indent="0">
              <a:spcBef>
                <a:spcPts val="0"/>
              </a:spcBef>
              <a:spcAft>
                <a:spcPts val="0"/>
              </a:spcAft>
              <a:buClrTx/>
              <a:buSzTx/>
              <a:buNone/>
              <a:defRPr/>
            </a:pPr>
            <a:r>
              <a:rPr lang="en-US" sz="1200" b="1" dirty="0"/>
              <a:t>Example of Out-of-Home: CPI places child at a family members house or a neighbor. </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34</a:t>
            </a:fld>
            <a:endParaRPr lang="en-US"/>
          </a:p>
        </p:txBody>
      </p:sp>
    </p:spTree>
    <p:extLst>
      <p:ext uri="{BB962C8B-B14F-4D97-AF65-F5344CB8AC3E}">
        <p14:creationId xmlns:p14="http://schemas.microsoft.com/office/powerpoint/2010/main" val="1607614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35</a:t>
            </a:fld>
            <a:endParaRPr lang="en-US"/>
          </a:p>
        </p:txBody>
      </p:sp>
    </p:spTree>
    <p:extLst>
      <p:ext uri="{BB962C8B-B14F-4D97-AF65-F5344CB8AC3E}">
        <p14:creationId xmlns:p14="http://schemas.microsoft.com/office/powerpoint/2010/main" val="4027551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Safety Plans </a:t>
            </a:r>
            <a:r>
              <a:rPr lang="en-US" sz="1200" dirty="0"/>
              <a:t>are meant to be used as living documents to amend as needed if new information arises from collateral sources.</a:t>
            </a:r>
          </a:p>
          <a:p>
            <a:r>
              <a:rPr lang="en-US" sz="1200" dirty="0"/>
              <a:t>The more intense the level of collaboration between parties, the more likely the plan can be maintained. </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36</a:t>
            </a:fld>
            <a:endParaRPr lang="en-US"/>
          </a:p>
        </p:txBody>
      </p:sp>
    </p:spTree>
    <p:extLst>
      <p:ext uri="{BB962C8B-B14F-4D97-AF65-F5344CB8AC3E}">
        <p14:creationId xmlns:p14="http://schemas.microsoft.com/office/powerpoint/2010/main" val="169559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child can be placed with a relative/non-relative and if this is not possible the child is placed into licensed care. </a:t>
            </a:r>
          </a:p>
          <a:p>
            <a:r>
              <a:rPr lang="en-US" sz="1200" dirty="0"/>
              <a:t>The case is then transferred to </a:t>
            </a:r>
            <a:r>
              <a:rPr lang="en-US" sz="1200" b="1" dirty="0"/>
              <a:t>Case Management </a:t>
            </a:r>
            <a:r>
              <a:rPr lang="en-US" sz="1200" dirty="0"/>
              <a:t>services from </a:t>
            </a:r>
            <a:r>
              <a:rPr lang="en-US" sz="1200" b="1" dirty="0"/>
              <a:t>Investigations</a:t>
            </a:r>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37</a:t>
            </a:fld>
            <a:endParaRPr lang="en-US"/>
          </a:p>
        </p:txBody>
      </p:sp>
    </p:spTree>
    <p:extLst>
      <p:ext uri="{BB962C8B-B14F-4D97-AF65-F5344CB8AC3E}">
        <p14:creationId xmlns:p14="http://schemas.microsoft.com/office/powerpoint/2010/main" val="411988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38</a:t>
            </a:fld>
            <a:endParaRPr lang="en-US"/>
          </a:p>
        </p:txBody>
      </p:sp>
    </p:spTree>
    <p:extLst>
      <p:ext uri="{BB962C8B-B14F-4D97-AF65-F5344CB8AC3E}">
        <p14:creationId xmlns:p14="http://schemas.microsoft.com/office/powerpoint/2010/main" val="237279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permanent placement of children who cannot be reunited with their families or when reunification would not be in the best interest of the child.</a:t>
            </a:r>
          </a:p>
          <a:p>
            <a:r>
              <a:rPr lang="en-US" dirty="0"/>
              <a:t>The transition to self-sufficiency for older children who continue to be in foster care as adolescents.</a:t>
            </a:r>
          </a:p>
          <a:p>
            <a:r>
              <a:rPr lang="en-US" dirty="0"/>
              <a:t>The preparation of young adults that exit foster care at age 18 to make the transition to self-sufficiency as adults.</a:t>
            </a: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4</a:t>
            </a:fld>
            <a:endParaRPr lang="en-US"/>
          </a:p>
        </p:txBody>
      </p:sp>
    </p:spTree>
    <p:extLst>
      <p:ext uri="{BB962C8B-B14F-4D97-AF65-F5344CB8AC3E}">
        <p14:creationId xmlns:p14="http://schemas.microsoft.com/office/powerpoint/2010/main" val="2994380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39</a:t>
            </a:fld>
            <a:endParaRPr lang="en-US"/>
          </a:p>
        </p:txBody>
      </p:sp>
    </p:spTree>
    <p:extLst>
      <p:ext uri="{BB962C8B-B14F-4D97-AF65-F5344CB8AC3E}">
        <p14:creationId xmlns:p14="http://schemas.microsoft.com/office/powerpoint/2010/main" val="2876859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family is moved from investigations to dependency case management they are assigned a case manager (DCM) who provides continual support and supervision. </a:t>
            </a:r>
          </a:p>
        </p:txBody>
      </p:sp>
      <p:sp>
        <p:nvSpPr>
          <p:cNvPr id="4" name="Slide Number Placeholder 3"/>
          <p:cNvSpPr>
            <a:spLocks noGrp="1"/>
          </p:cNvSpPr>
          <p:nvPr>
            <p:ph type="sldNum" sz="quarter" idx="5"/>
          </p:nvPr>
        </p:nvSpPr>
        <p:spPr/>
        <p:txBody>
          <a:bodyPr/>
          <a:lstStyle/>
          <a:p>
            <a:fld id="{FB0F3449-EA56-435C-B3D0-5F48ACF313C6}" type="slidenum">
              <a:rPr lang="en-US" smtClean="0"/>
              <a:t>40</a:t>
            </a:fld>
            <a:endParaRPr lang="en-US"/>
          </a:p>
        </p:txBody>
      </p:sp>
    </p:spTree>
    <p:extLst>
      <p:ext uri="{BB962C8B-B14F-4D97-AF65-F5344CB8AC3E}">
        <p14:creationId xmlns:p14="http://schemas.microsoft.com/office/powerpoint/2010/main" val="133848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41</a:t>
            </a:fld>
            <a:endParaRPr lang="en-US"/>
          </a:p>
        </p:txBody>
      </p:sp>
    </p:spTree>
    <p:extLst>
      <p:ext uri="{BB962C8B-B14F-4D97-AF65-F5344CB8AC3E}">
        <p14:creationId xmlns:p14="http://schemas.microsoft.com/office/powerpoint/2010/main" val="1608469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planning process is a collaboration between the parents, Children 14 or older, family members, CPI/DCM, Guardian Ad Litem (GAL), and </a:t>
            </a:r>
            <a:r>
              <a:rPr lang="en-US"/>
              <a:t>various proders</a:t>
            </a:r>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42</a:t>
            </a:fld>
            <a:endParaRPr lang="en-US"/>
          </a:p>
        </p:txBody>
      </p:sp>
    </p:spTree>
    <p:extLst>
      <p:ext uri="{BB962C8B-B14F-4D97-AF65-F5344CB8AC3E}">
        <p14:creationId xmlns:p14="http://schemas.microsoft.com/office/powerpoint/2010/main" val="1662142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43</a:t>
            </a:fld>
            <a:endParaRPr lang="en-US"/>
          </a:p>
        </p:txBody>
      </p:sp>
    </p:spTree>
    <p:extLst>
      <p:ext uri="{BB962C8B-B14F-4D97-AF65-F5344CB8AC3E}">
        <p14:creationId xmlns:p14="http://schemas.microsoft.com/office/powerpoint/2010/main" val="667674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44</a:t>
            </a:fld>
            <a:endParaRPr lang="en-US"/>
          </a:p>
        </p:txBody>
      </p:sp>
    </p:spTree>
    <p:extLst>
      <p:ext uri="{BB962C8B-B14F-4D97-AF65-F5344CB8AC3E}">
        <p14:creationId xmlns:p14="http://schemas.microsoft.com/office/powerpoint/2010/main" val="1343963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11.4.33</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45</a:t>
            </a:fld>
            <a:endParaRPr lang="en-US"/>
          </a:p>
        </p:txBody>
      </p:sp>
    </p:spTree>
    <p:extLst>
      <p:ext uri="{BB962C8B-B14F-4D97-AF65-F5344CB8AC3E}">
        <p14:creationId xmlns:p14="http://schemas.microsoft.com/office/powerpoint/2010/main" val="2461652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6539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CPIs will be looking for the Progress Exchange Form to begin informing referral needs of the family and ongoing progress in treatment/service.  </a:t>
            </a:r>
          </a:p>
          <a:p>
            <a:endParaRPr lang="en-US" sz="1200" dirty="0"/>
          </a:p>
          <a:p>
            <a:r>
              <a:rPr lang="en-US" sz="1200" dirty="0"/>
              <a:t>Case Managers will be looking for monthly Progress Exchange Forms that address behavioral change and awareness on the part of the parent and not just compliance. Providers should upload the Progress Exchange Forms monthly into FSFN for ongoing collaboration. </a:t>
            </a:r>
          </a:p>
          <a:p>
            <a:endParaRPr lang="en-US" sz="1200" dirty="0"/>
          </a:p>
          <a:p>
            <a:r>
              <a:rPr lang="en-US" sz="1200" dirty="0"/>
              <a:t>Behavioral Health should know allegations, review FFA, collaborate with CPI/DCM, and participate in joint staffing’s to promote reaching long term goals for our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47</a:t>
            </a:fld>
            <a:endParaRPr lang="en-US"/>
          </a:p>
        </p:txBody>
      </p:sp>
    </p:spTree>
    <p:extLst>
      <p:ext uri="{BB962C8B-B14F-4D97-AF65-F5344CB8AC3E}">
        <p14:creationId xmlns:p14="http://schemas.microsoft.com/office/powerpoint/2010/main" val="289263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tree represents 7 professional practices by child welfare professionals:</a:t>
            </a:r>
          </a:p>
          <a:p>
            <a:pPr marL="228600" indent="-228600">
              <a:buAutoNum type="arabicPeriod"/>
            </a:pPr>
            <a:r>
              <a:rPr lang="en-US" dirty="0"/>
              <a:t>Permanency</a:t>
            </a:r>
          </a:p>
          <a:p>
            <a:pPr marL="228600" indent="-228600">
              <a:buAutoNum type="arabicPeriod"/>
            </a:pPr>
            <a:r>
              <a:rPr lang="en-US" dirty="0"/>
              <a:t>Safety</a:t>
            </a:r>
          </a:p>
          <a:p>
            <a:pPr marL="228600" indent="-228600">
              <a:buAutoNum type="arabicPeriod"/>
            </a:pPr>
            <a:r>
              <a:rPr lang="en-US" dirty="0"/>
              <a:t>Child well-being</a:t>
            </a:r>
          </a:p>
          <a:p>
            <a:pPr marL="228600" indent="-228600">
              <a:buAutoNum type="arabicPeriod"/>
            </a:pPr>
            <a:r>
              <a:rPr lang="en-US" dirty="0"/>
              <a:t>Family well-being</a:t>
            </a:r>
          </a:p>
          <a:p>
            <a:pPr marL="0" indent="0">
              <a:buNone/>
            </a:pPr>
            <a:r>
              <a:rPr lang="en-US" dirty="0"/>
              <a:t>Root of it all is:</a:t>
            </a:r>
          </a:p>
          <a:p>
            <a:pPr marL="228600" indent="-228600">
              <a:buAutoNum type="arabicPeriod"/>
            </a:pPr>
            <a:r>
              <a:rPr lang="en-US" dirty="0"/>
              <a:t>Safety-focused</a:t>
            </a:r>
          </a:p>
          <a:p>
            <a:pPr marL="228600" indent="-228600">
              <a:buAutoNum type="arabicPeriod"/>
            </a:pPr>
            <a:r>
              <a:rPr lang="en-US" dirty="0"/>
              <a:t>Trauma informed </a:t>
            </a:r>
          </a:p>
          <a:p>
            <a:pPr marL="228600" indent="-228600">
              <a:buAutoNum type="arabicPeriod"/>
            </a:pPr>
            <a:r>
              <a:rPr lang="en-US" dirty="0"/>
              <a:t>Family Centered</a:t>
            </a:r>
          </a:p>
        </p:txBody>
      </p:sp>
      <p:sp>
        <p:nvSpPr>
          <p:cNvPr id="4" name="Slide Number Placeholder 3"/>
          <p:cNvSpPr>
            <a:spLocks noGrp="1"/>
          </p:cNvSpPr>
          <p:nvPr>
            <p:ph type="sldNum" sz="quarter" idx="5"/>
          </p:nvPr>
        </p:nvSpPr>
        <p:spPr/>
        <p:txBody>
          <a:bodyPr/>
          <a:lstStyle/>
          <a:p>
            <a:fld id="{FB0F3449-EA56-435C-B3D0-5F48ACF313C6}" type="slidenum">
              <a:rPr lang="en-US" smtClean="0"/>
              <a:t>5</a:t>
            </a:fld>
            <a:endParaRPr lang="en-US"/>
          </a:p>
        </p:txBody>
      </p:sp>
    </p:spTree>
    <p:extLst>
      <p:ext uri="{BB962C8B-B14F-4D97-AF65-F5344CB8AC3E}">
        <p14:creationId xmlns:p14="http://schemas.microsoft.com/office/powerpoint/2010/main" val="260210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prompts the beginning of a family’s involvement with the child welfare system is either a call or online report submission to the abuse hotline.</a:t>
            </a:r>
          </a:p>
        </p:txBody>
      </p:sp>
      <p:sp>
        <p:nvSpPr>
          <p:cNvPr id="4" name="Slide Number Placeholder 3"/>
          <p:cNvSpPr>
            <a:spLocks noGrp="1"/>
          </p:cNvSpPr>
          <p:nvPr>
            <p:ph type="sldNum" sz="quarter" idx="5"/>
          </p:nvPr>
        </p:nvSpPr>
        <p:spPr/>
        <p:txBody>
          <a:bodyPr/>
          <a:lstStyle/>
          <a:p>
            <a:fld id="{FB0F3449-EA56-435C-B3D0-5F48ACF313C6}" type="slidenum">
              <a:rPr lang="en-US" smtClean="0"/>
              <a:t>6</a:t>
            </a:fld>
            <a:endParaRPr lang="en-US"/>
          </a:p>
        </p:txBody>
      </p:sp>
    </p:spTree>
    <p:extLst>
      <p:ext uri="{BB962C8B-B14F-4D97-AF65-F5344CB8AC3E}">
        <p14:creationId xmlns:p14="http://schemas.microsoft.com/office/powerpoint/2010/main" val="353681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Hotline can be called by anyone who has concerns for a child’s wellbeing or safety. These are just a few examples of why the Hotline may be called…</a:t>
            </a:r>
          </a:p>
          <a:p>
            <a:pPr marL="342900" indent="-342900"/>
            <a:endParaRPr lang="en-US" sz="1200" b="1" dirty="0"/>
          </a:p>
          <a:p>
            <a:pPr marL="342900" indent="-342900"/>
            <a:r>
              <a:rPr lang="en-US" sz="1200" b="1" dirty="0"/>
              <a:t>Neighbor</a:t>
            </a:r>
            <a:r>
              <a:rPr lang="en-US" sz="1200" dirty="0"/>
              <a:t> is worried due to the condition of the house.</a:t>
            </a:r>
          </a:p>
          <a:p>
            <a:pPr marL="0" indent="0">
              <a:buNone/>
            </a:pPr>
            <a:endParaRPr lang="en-US" sz="1200" dirty="0"/>
          </a:p>
          <a:p>
            <a:pPr marL="342900" indent="-342900"/>
            <a:r>
              <a:rPr lang="en-US" sz="1200" b="1" dirty="0"/>
              <a:t>Grandmother</a:t>
            </a:r>
            <a:r>
              <a:rPr lang="en-US" sz="1200" dirty="0"/>
              <a:t> thinks child is not supervised due to parent substance use. </a:t>
            </a:r>
          </a:p>
          <a:p>
            <a:pPr marL="0" indent="0">
              <a:buNone/>
            </a:pPr>
            <a:endParaRPr lang="en-US" sz="1200" dirty="0"/>
          </a:p>
          <a:p>
            <a:pPr marL="342900" indent="-342900"/>
            <a:r>
              <a:rPr lang="en-US" sz="1200" b="1" dirty="0"/>
              <a:t>Police </a:t>
            </a:r>
            <a:r>
              <a:rPr lang="en-US" sz="1200" dirty="0"/>
              <a:t>call during a domestic violence incident with children present. </a:t>
            </a:r>
          </a:p>
          <a:p>
            <a:pPr marL="342900" indent="-342900"/>
            <a:endParaRPr lang="en-US" sz="1200" dirty="0"/>
          </a:p>
          <a:p>
            <a:pPr marL="342900" indent="-342900"/>
            <a:r>
              <a:rPr lang="en-US" sz="1200" dirty="0"/>
              <a:t>Again, </a:t>
            </a:r>
            <a:r>
              <a:rPr lang="en-US" sz="1200" b="1" dirty="0"/>
              <a:t>ANY concerned person in the community can make a report if they have any concerns for a child’s safety. </a:t>
            </a:r>
          </a:p>
          <a:p>
            <a:pPr marL="342900" indent="-342900"/>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7</a:t>
            </a:fld>
            <a:endParaRPr lang="en-US"/>
          </a:p>
        </p:txBody>
      </p:sp>
    </p:spTree>
    <p:extLst>
      <p:ext uri="{BB962C8B-B14F-4D97-AF65-F5344CB8AC3E}">
        <p14:creationId xmlns:p14="http://schemas.microsoft.com/office/powerpoint/2010/main" val="375481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9</a:t>
            </a:fld>
            <a:endParaRPr lang="en-US"/>
          </a:p>
        </p:txBody>
      </p:sp>
    </p:spTree>
    <p:extLst>
      <p:ext uri="{BB962C8B-B14F-4D97-AF65-F5344CB8AC3E}">
        <p14:creationId xmlns:p14="http://schemas.microsoft.com/office/powerpoint/2010/main" val="313924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case is assigned to the appropriate region of Florida to Child Protective </a:t>
            </a:r>
            <a:r>
              <a:rPr lang="en-US" sz="1200" b="1" kern="1200" dirty="0">
                <a:solidFill>
                  <a:schemeClr val="tx1"/>
                </a:solidFill>
                <a:latin typeface="+mn-lt"/>
                <a:ea typeface="+mn-ea"/>
                <a:cs typeface="+mn-cs"/>
              </a:rPr>
              <a:t>Investigations.</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10</a:t>
            </a:fld>
            <a:endParaRPr lang="en-US"/>
          </a:p>
        </p:txBody>
      </p:sp>
    </p:spTree>
    <p:extLst>
      <p:ext uri="{BB962C8B-B14F-4D97-AF65-F5344CB8AC3E}">
        <p14:creationId xmlns:p14="http://schemas.microsoft.com/office/powerpoint/2010/main" val="30268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CPI and law enforcement are the front line responders to the commencement of a case.  They assess for child safety and overall family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CPI responds to the </a:t>
            </a:r>
            <a:r>
              <a:rPr lang="en-US" sz="1200" b="1" dirty="0"/>
              <a:t>allegations/maltreatments </a:t>
            </a:r>
            <a:r>
              <a:rPr lang="en-US" sz="1200" dirty="0"/>
              <a:t>of abuse or neglect to determine the </a:t>
            </a:r>
            <a:r>
              <a:rPr lang="en-US" sz="1200" b="1" dirty="0"/>
              <a:t>safety</a:t>
            </a:r>
            <a:r>
              <a:rPr lang="en-US" sz="1200" dirty="0"/>
              <a:t> of the child(ren). </a:t>
            </a:r>
          </a:p>
          <a:p>
            <a:pPr marL="109728" indent="0">
              <a:buNone/>
            </a:pPr>
            <a:endParaRPr lang="en-US" sz="1200" dirty="0"/>
          </a:p>
          <a:p>
            <a:r>
              <a:rPr lang="en-US" sz="1200" dirty="0"/>
              <a:t>If the child(ren) are determined to be </a:t>
            </a:r>
            <a:r>
              <a:rPr lang="en-US" sz="1200" b="1" dirty="0"/>
              <a:t>unsafe,</a:t>
            </a:r>
            <a:r>
              <a:rPr lang="en-US" sz="1200" dirty="0"/>
              <a:t> they may either be removed from the home or remain in the home with an </a:t>
            </a:r>
            <a:r>
              <a:rPr lang="en-US" sz="1200" b="1" dirty="0"/>
              <a:t>in-home</a:t>
            </a:r>
            <a:r>
              <a:rPr lang="en-US" sz="1200" dirty="0"/>
              <a:t> </a:t>
            </a:r>
            <a:r>
              <a:rPr lang="en-US" sz="1200" b="1" dirty="0"/>
              <a:t>safety plan</a:t>
            </a:r>
            <a:r>
              <a:rPr lang="en-US" sz="1200" dirty="0"/>
              <a:t>. </a:t>
            </a:r>
          </a:p>
          <a:p>
            <a:endParaRPr lang="en-US" sz="1200" dirty="0"/>
          </a:p>
          <a:p>
            <a:r>
              <a:rPr lang="en-US" sz="1200" dirty="0"/>
              <a:t>CPI’s can gather information from collateral sources familiar with the family functioning such as a teacher, neighbor, or family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B0F3449-EA56-435C-B3D0-5F48ACF313C6}" type="slidenum">
              <a:rPr lang="en-US" smtClean="0"/>
              <a:t>12</a:t>
            </a:fld>
            <a:endParaRPr lang="en-US"/>
          </a:p>
        </p:txBody>
      </p:sp>
    </p:spTree>
    <p:extLst>
      <p:ext uri="{BB962C8B-B14F-4D97-AF65-F5344CB8AC3E}">
        <p14:creationId xmlns:p14="http://schemas.microsoft.com/office/powerpoint/2010/main" val="414807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E98C-A8F4-439F-A3D5-4AD953742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687EB9-D0BD-45EC-82F4-C112776B7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86FC95-386B-4AA3-8424-3A00CDE3144D}"/>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003EBFC7-DD32-46B8-BE0C-22029690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F874D-397A-4CA0-ACDC-02EC120CFE45}"/>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104654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AB25-A35A-48BE-9A66-41CB3A9BE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4E564-EB57-4A0D-9954-9EA478B50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97FBB-5729-4BC9-B078-BD06C01DF862}"/>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09EA81A6-472E-4899-9AE4-E49EF188E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41623-5DE6-4418-B50D-34FB86B500CB}"/>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387212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06E46-DCE2-4436-928C-2D1B9D7C1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39D42-806B-4187-8A78-5A2309052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78ABB-7BA0-44E8-91D9-A00C7212291A}"/>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328B2AF7-5B38-4D44-9E6E-270E07CDD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2A329-E5CC-42C3-B925-146C29F06FC6}"/>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160189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sz="1800" dirty="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545138"/>
            <a:ext cx="1118112"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4340351" y="6407945"/>
            <a:ext cx="7351776" cy="365125"/>
          </a:xfrm>
        </p:spPr>
        <p:txBody>
          <a:bodyPr/>
          <a:lstStyle>
            <a:lvl1pPr>
              <a:defRPr sz="800">
                <a:latin typeface="Calibri" pitchFamily="34" charset="0"/>
                <a:cs typeface="Calibri" pitchFamily="34" charset="0"/>
              </a:defRPr>
            </a:lvl1pPr>
          </a:lstStyle>
          <a:p>
            <a:pPr>
              <a:defRPr/>
            </a:pPr>
            <a:r>
              <a:rPr lang="en-US" dirty="0">
                <a:solidFill>
                  <a:prstClr val="black"/>
                </a:solidFill>
              </a:rPr>
              <a:t>Copyright 2013 Florida Department of Children &amp; Families</a:t>
            </a:r>
          </a:p>
        </p:txBody>
      </p:sp>
      <p:grpSp>
        <p:nvGrpSpPr>
          <p:cNvPr id="34" name="Group 33"/>
          <p:cNvGrpSpPr/>
          <p:nvPr userDrawn="1"/>
        </p:nvGrpSpPr>
        <p:grpSpPr>
          <a:xfrm>
            <a:off x="-5020" y="-12074"/>
            <a:ext cx="12217621" cy="1792432"/>
            <a:chOff x="-3765" y="-12074"/>
            <a:chExt cx="9163216" cy="1792432"/>
          </a:xfrm>
        </p:grpSpPr>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166"/>
            <a:stretch/>
          </p:blipFill>
          <p:spPr>
            <a:xfrm>
              <a:off x="-3765" y="-2722"/>
              <a:ext cx="2289765" cy="1783080"/>
            </a:xfrm>
            <a:prstGeom prst="rect">
              <a:avLst/>
            </a:prstGeom>
          </p:spPr>
        </p:pic>
        <p:pic>
          <p:nvPicPr>
            <p:cNvPr id="27" name="Picture 26"/>
            <p:cNvPicPr>
              <a:picLocks noChangeAspect="1"/>
            </p:cNvPicPr>
            <p:nvPr userDrawn="1"/>
          </p:nvPicPr>
          <p:blipFill rotWithShape="1">
            <a:blip r:embed="rId5" cstate="print">
              <a:extLst>
                <a:ext uri="{28A0092B-C50C-407E-A947-70E740481C1C}">
                  <a14:useLocalDpi xmlns:a14="http://schemas.microsoft.com/office/drawing/2010/main" val="0"/>
                </a:ext>
              </a:extLst>
            </a:blip>
            <a:srcRect b="7588"/>
            <a:stretch/>
          </p:blipFill>
          <p:spPr>
            <a:xfrm>
              <a:off x="6240331" y="141022"/>
              <a:ext cx="1989269" cy="1639336"/>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97239" y="0"/>
              <a:ext cx="1733405" cy="1152144"/>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34000" y="1094558"/>
              <a:ext cx="912886" cy="68580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774" y="0"/>
              <a:ext cx="1720466" cy="1152144"/>
            </a:xfrm>
            <a:prstGeom prst="rect">
              <a:avLst/>
            </a:prstGeom>
          </p:spPr>
        </p:pic>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99601" y="-2722"/>
              <a:ext cx="1697492" cy="1783080"/>
            </a:xfrm>
            <a:prstGeom prst="rect">
              <a:avLst/>
            </a:prstGeom>
          </p:spPr>
        </p:pic>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562" t="26707" b="8819"/>
            <a:stretch/>
          </p:blipFill>
          <p:spPr>
            <a:xfrm>
              <a:off x="7528141" y="-2722"/>
              <a:ext cx="1631310" cy="1783080"/>
            </a:xfrm>
            <a:prstGeom prst="rect">
              <a:avLst/>
            </a:prstGeom>
          </p:spPr>
        </p:pic>
        <p:pic>
          <p:nvPicPr>
            <p:cNvPr id="28" name="Picture 2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8452" b="12440"/>
            <a:stretch/>
          </p:blipFill>
          <p:spPr>
            <a:xfrm>
              <a:off x="2133600" y="920822"/>
              <a:ext cx="1649878" cy="859536"/>
            </a:xfrm>
            <a:prstGeom prst="rect">
              <a:avLst/>
            </a:prstGeom>
          </p:spPr>
        </p:pic>
        <p:pic>
          <p:nvPicPr>
            <p:cNvPr id="33" name="Picture 32"/>
            <p:cNvPicPr>
              <a:picLocks noChangeAspect="1"/>
            </p:cNvPicPr>
            <p:nvPr userDrawn="1"/>
          </p:nvPicPr>
          <p:blipFill rotWithShape="1">
            <a:blip r:embed="rId12" cstate="print">
              <a:extLst>
                <a:ext uri="{28A0092B-C50C-407E-A947-70E740481C1C}">
                  <a14:useLocalDpi xmlns:a14="http://schemas.microsoft.com/office/drawing/2010/main" val="0"/>
                </a:ext>
              </a:extLst>
            </a:blip>
            <a:srcRect t="16178"/>
            <a:stretch/>
          </p:blipFill>
          <p:spPr>
            <a:xfrm>
              <a:off x="3048000" y="0"/>
              <a:ext cx="731663" cy="923544"/>
            </a:xfrm>
            <a:prstGeom prst="rect">
              <a:avLst/>
            </a:prstGeom>
          </p:spPr>
        </p:pic>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val="0"/>
                </a:ext>
              </a:extLst>
            </a:blip>
            <a:srcRect r="40089" b="13510"/>
            <a:stretch/>
          </p:blipFill>
          <p:spPr>
            <a:xfrm flipH="1">
              <a:off x="2133600" y="-12074"/>
              <a:ext cx="1007786" cy="972764"/>
            </a:xfrm>
            <a:prstGeom prst="rect">
              <a:avLst/>
            </a:prstGeom>
          </p:spPr>
        </p:pic>
      </p:grpSp>
    </p:spTree>
    <p:extLst>
      <p:ext uri="{BB962C8B-B14F-4D97-AF65-F5344CB8AC3E}">
        <p14:creationId xmlns:p14="http://schemas.microsoft.com/office/powerpoint/2010/main" val="33276159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7" name="Title 6"/>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32779708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400"/>
            </a:lvl1pPr>
            <a:lvl2pPr>
              <a:defRPr sz="2300"/>
            </a:lvl2pPr>
            <a:lvl3pPr>
              <a:defRPr sz="21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481329"/>
            <a:ext cx="5384800" cy="4525963"/>
          </a:xfrm>
        </p:spPr>
        <p:txBody>
          <a:bodyPr/>
          <a:lstStyle>
            <a:lvl1pPr>
              <a:defRPr sz="2400"/>
            </a:lvl1pPr>
            <a:lvl2pPr>
              <a:defRPr sz="23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47683375"/>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541259429"/>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5" name="TextBox 4"/>
          <p:cNvSpPr txBox="1"/>
          <p:nvPr userDrawn="1"/>
        </p:nvSpPr>
        <p:spPr>
          <a:xfrm>
            <a:off x="2808225" y="1658034"/>
            <a:ext cx="5006499" cy="646331"/>
          </a:xfrm>
          <a:prstGeom prst="rect">
            <a:avLst/>
          </a:prstGeom>
          <a:noFill/>
        </p:spPr>
        <p:txBody>
          <a:bodyPr wrap="none" rtlCol="0">
            <a:spAutoFit/>
          </a:bodyPr>
          <a:lstStyle/>
          <a:p>
            <a:pPr defTabSz="914400" fontAlgn="base">
              <a:spcBef>
                <a:spcPct val="0"/>
              </a:spcBef>
              <a:spcAft>
                <a:spcPct val="0"/>
              </a:spcAft>
            </a:pPr>
            <a:r>
              <a:rPr lang="en-US" sz="3600" b="1" dirty="0">
                <a:solidFill>
                  <a:srgbClr val="FF0000"/>
                </a:solidFill>
                <a:latin typeface="Arial" pitchFamily="34" charset="0"/>
              </a:rPr>
              <a:t>Do not use this layout</a:t>
            </a:r>
          </a:p>
        </p:txBody>
      </p:sp>
    </p:spTree>
    <p:extLst>
      <p:ext uri="{BB962C8B-B14F-4D97-AF65-F5344CB8AC3E}">
        <p14:creationId xmlns:p14="http://schemas.microsoft.com/office/powerpoint/2010/main" val="25884690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10" name="Freeform 9"/>
          <p:cNvSpPr>
            <a:spLocks/>
          </p:cNvSpPr>
          <p:nvPr userDrawn="1"/>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1" name="Freeform 10"/>
          <p:cNvSpPr>
            <a:spLocks/>
          </p:cNvSpPr>
          <p:nvPr userDrawn="1"/>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2" name="Right Triangle 11"/>
          <p:cNvSpPr>
            <a:spLocks/>
          </p:cNvSpPr>
          <p:nvPr userDrawn="1"/>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3" name="Straight Connector 12"/>
          <p:cNvCxnSpPr/>
          <p:nvPr userDrawn="1"/>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264" y="6172200"/>
            <a:ext cx="711712"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609600" y="274638"/>
            <a:ext cx="10972800" cy="792162"/>
          </a:xfrm>
        </p:spPr>
        <p:txBody>
          <a:bodyPr rtlCol="0"/>
          <a:lstStyle>
            <a:lvl1pPr>
              <a:defRPr sz="2900"/>
            </a:lvl1pPr>
            <a:extLst/>
          </a:lstStyle>
          <a:p>
            <a:r>
              <a:rPr kumimoji="0" lang="en-US" dirty="0"/>
              <a:t>Click to edit Master title style</a:t>
            </a:r>
          </a:p>
        </p:txBody>
      </p:sp>
    </p:spTree>
    <p:extLst>
      <p:ext uri="{BB962C8B-B14F-4D97-AF65-F5344CB8AC3E}">
        <p14:creationId xmlns:p14="http://schemas.microsoft.com/office/powerpoint/2010/main" val="102041324"/>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10" name="Freeform 9"/>
          <p:cNvSpPr>
            <a:spLocks/>
          </p:cNvSpPr>
          <p:nvPr userDrawn="1"/>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1" name="Freeform 10"/>
          <p:cNvSpPr>
            <a:spLocks/>
          </p:cNvSpPr>
          <p:nvPr userDrawn="1"/>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2" name="Right Triangle 11"/>
          <p:cNvSpPr>
            <a:spLocks/>
          </p:cNvSpPr>
          <p:nvPr userDrawn="1"/>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3" name="Straight Connector 12"/>
          <p:cNvCxnSpPr/>
          <p:nvPr userDrawn="1"/>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264" y="6172200"/>
            <a:ext cx="711712"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19019"/>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p:txBody>
          <a:bodyPr/>
          <a:lstStyle/>
          <a:p>
            <a:pPr>
              <a:defRPr/>
            </a:pPr>
            <a:r>
              <a:rPr lang="en-US" dirty="0">
                <a:solidFill>
                  <a:prstClr val="black"/>
                </a:solidFill>
              </a:rPr>
              <a:t>Copyright 2013 Florida Department of Children &amp; Families</a:t>
            </a:r>
          </a:p>
        </p:txBody>
      </p:sp>
      <p:sp>
        <p:nvSpPr>
          <p:cNvPr id="10" name="Freeform 9"/>
          <p:cNvSpPr>
            <a:spLocks/>
          </p:cNvSpPr>
          <p:nvPr userDrawn="1"/>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Calibri" pitchFamily="34" charset="0"/>
              <a:cs typeface="Calibri" pitchFamily="34" charset="0"/>
            </a:endParaRPr>
          </a:p>
        </p:txBody>
      </p:sp>
      <p:sp>
        <p:nvSpPr>
          <p:cNvPr id="11" name="Freeform 10"/>
          <p:cNvSpPr>
            <a:spLocks/>
          </p:cNvSpPr>
          <p:nvPr userDrawn="1"/>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2" name="Right Triangle 11"/>
          <p:cNvSpPr>
            <a:spLocks/>
          </p:cNvSpPr>
          <p:nvPr userDrawn="1"/>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3" name="Straight Connector 12"/>
          <p:cNvCxnSpPr/>
          <p:nvPr userDrawn="1"/>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264" y="6172200"/>
            <a:ext cx="711712"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697925"/>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38C8-68C5-4D25-84C0-F00351726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A9348-8892-4F36-BDDF-704B08443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F717F-6B77-4307-A95C-A369A18C5A2D}"/>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6D046CF0-9B55-49E2-B668-D94093216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E566A-CB33-440E-B9A1-FB2D946019E6}"/>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3853052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6" name="Footer Placeholder 5"/>
          <p:cNvSpPr>
            <a:spLocks noGrp="1"/>
          </p:cNvSpPr>
          <p:nvPr>
            <p:ph type="ftr" sz="quarter" idx="11"/>
          </p:nvPr>
        </p:nvSpPr>
        <p:spPr>
          <a:xfrm>
            <a:off x="4340351" y="6407945"/>
            <a:ext cx="7351776" cy="365125"/>
          </a:xfrm>
        </p:spPr>
        <p:txBody>
          <a:bodyPr/>
          <a:lstStyle>
            <a:lvl1pPr>
              <a:defRPr>
                <a:solidFill>
                  <a:schemeClr val="tx1"/>
                </a:solidFill>
              </a:defRPr>
            </a:lvl1pPr>
            <a:extLst/>
          </a:lstStyle>
          <a:p>
            <a:pPr>
              <a:defRPr/>
            </a:pPr>
            <a:r>
              <a:rPr lang="en-US" dirty="0">
                <a:solidFill>
                  <a:prstClr val="black"/>
                </a:solidFill>
              </a:rPr>
              <a:t>Copyright 2013 Florida Department of Children &amp; Families</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Calibri" pitchFamily="34" charset="0"/>
              <a:cs typeface="Calibri" pitchFamily="34" charset="0"/>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264" y="6172200"/>
            <a:ext cx="711712"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4398"/>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751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2139382" y="3187337"/>
            <a:ext cx="9443017" cy="879566"/>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2131119" y="4269374"/>
            <a:ext cx="945128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module_banner_1_r.jpg"/>
          <p:cNvPicPr>
            <a:picLocks noChangeAspect="1"/>
          </p:cNvPicPr>
          <p:nvPr userDrawn="1"/>
        </p:nvPicPr>
        <p:blipFill>
          <a:blip r:embed="rId2"/>
          <a:stretch>
            <a:fillRect/>
          </a:stretch>
        </p:blipFill>
        <p:spPr>
          <a:xfrm>
            <a:off x="1792451" y="636168"/>
            <a:ext cx="10060881" cy="1886415"/>
          </a:xfrm>
          <a:prstGeom prst="rect">
            <a:avLst/>
          </a:prstGeom>
        </p:spPr>
      </p:pic>
    </p:spTree>
    <p:extLst>
      <p:ext uri="{BB962C8B-B14F-4D97-AF65-F5344CB8AC3E}">
        <p14:creationId xmlns:p14="http://schemas.microsoft.com/office/powerpoint/2010/main" val="36426306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2139382" y="3187337"/>
            <a:ext cx="9443017" cy="879566"/>
          </a:xfrm>
        </p:spPr>
        <p:txBody>
          <a:bodyPr>
            <a:normAutofit/>
          </a:bodyPr>
          <a:lstStyle>
            <a:lvl1pPr>
              <a:defRPr sz="3000"/>
            </a:lvl1pPr>
          </a:lstStyle>
          <a:p>
            <a:r>
              <a:rPr lang="en-US" dirty="0"/>
              <a:t>Click to edit Master title style</a:t>
            </a:r>
          </a:p>
        </p:txBody>
      </p:sp>
      <p:sp>
        <p:nvSpPr>
          <p:cNvPr id="3" name="Subtitle 2"/>
          <p:cNvSpPr>
            <a:spLocks noGrp="1"/>
          </p:cNvSpPr>
          <p:nvPr>
            <p:ph type="subTitle" idx="1"/>
          </p:nvPr>
        </p:nvSpPr>
        <p:spPr>
          <a:xfrm>
            <a:off x="2131119" y="4269374"/>
            <a:ext cx="945128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ession_banner_1.jpg"/>
          <p:cNvPicPr>
            <a:picLocks noChangeAspect="1"/>
          </p:cNvPicPr>
          <p:nvPr userDrawn="1"/>
        </p:nvPicPr>
        <p:blipFill>
          <a:blip r:embed="rId2"/>
          <a:stretch>
            <a:fillRect/>
          </a:stretch>
        </p:blipFill>
        <p:spPr>
          <a:xfrm>
            <a:off x="1792223" y="767080"/>
            <a:ext cx="9966284" cy="1868679"/>
          </a:xfrm>
          <a:prstGeom prst="rect">
            <a:avLst/>
          </a:prstGeom>
        </p:spPr>
      </p:pic>
    </p:spTree>
    <p:extLst>
      <p:ext uri="{BB962C8B-B14F-4D97-AF65-F5344CB8AC3E}">
        <p14:creationId xmlns:p14="http://schemas.microsoft.com/office/powerpoint/2010/main" val="39147977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2139382" y="3187337"/>
            <a:ext cx="9443017" cy="879566"/>
          </a:xfrm>
        </p:spPr>
        <p:txBody>
          <a:bodyPr>
            <a:normAutofit/>
          </a:bodyPr>
          <a:lstStyle>
            <a:lvl1pPr>
              <a:defRPr sz="3000"/>
            </a:lvl1pPr>
          </a:lstStyle>
          <a:p>
            <a:r>
              <a:rPr lang="en-US" dirty="0"/>
              <a:t>Click to edit Master title style</a:t>
            </a:r>
          </a:p>
        </p:txBody>
      </p:sp>
      <p:sp>
        <p:nvSpPr>
          <p:cNvPr id="3" name="Subtitle 2"/>
          <p:cNvSpPr>
            <a:spLocks noGrp="1"/>
          </p:cNvSpPr>
          <p:nvPr>
            <p:ph type="subTitle" idx="1"/>
          </p:nvPr>
        </p:nvSpPr>
        <p:spPr>
          <a:xfrm>
            <a:off x="2131119" y="4269374"/>
            <a:ext cx="945128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ession_banner_1.jpg"/>
          <p:cNvPicPr>
            <a:picLocks noChangeAspect="1"/>
          </p:cNvPicPr>
          <p:nvPr userDrawn="1"/>
        </p:nvPicPr>
        <p:blipFill>
          <a:blip r:embed="rId2"/>
          <a:stretch>
            <a:fillRect/>
          </a:stretch>
        </p:blipFill>
        <p:spPr>
          <a:xfrm>
            <a:off x="1792223" y="767080"/>
            <a:ext cx="9966284" cy="1868679"/>
          </a:xfrm>
          <a:prstGeom prst="rect">
            <a:avLst/>
          </a:prstGeom>
        </p:spPr>
      </p:pic>
    </p:spTree>
    <p:extLst>
      <p:ext uri="{BB962C8B-B14F-4D97-AF65-F5344CB8AC3E}">
        <p14:creationId xmlns:p14="http://schemas.microsoft.com/office/powerpoint/2010/main" val="4965600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2139382" y="3187337"/>
            <a:ext cx="9443017" cy="879566"/>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2131119" y="4269374"/>
            <a:ext cx="945128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module_banner_1_r.jpg"/>
          <p:cNvPicPr>
            <a:picLocks noChangeAspect="1"/>
          </p:cNvPicPr>
          <p:nvPr userDrawn="1"/>
        </p:nvPicPr>
        <p:blipFill>
          <a:blip r:embed="rId2"/>
          <a:stretch>
            <a:fillRect/>
          </a:stretch>
        </p:blipFill>
        <p:spPr>
          <a:xfrm>
            <a:off x="1792451" y="636168"/>
            <a:ext cx="10060881" cy="1886415"/>
          </a:xfrm>
          <a:prstGeom prst="rect">
            <a:avLst/>
          </a:prstGeom>
        </p:spPr>
      </p:pic>
    </p:spTree>
    <p:extLst>
      <p:ext uri="{BB962C8B-B14F-4D97-AF65-F5344CB8AC3E}">
        <p14:creationId xmlns:p14="http://schemas.microsoft.com/office/powerpoint/2010/main" val="9277838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D3FD-5ECA-4334-AE9F-E97014D6E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271E6-C141-4F73-8681-7AD9F12B9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3AEC20-1457-4EE8-A595-23EF4B366D8F}"/>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BA408AB8-D24C-467C-93D1-4DE9721D8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4EF1-29ED-45A9-AD0C-4E6507CD9D64}"/>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295476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0B8B-0743-4B2D-AA65-E640F6709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AA9E0-ABA5-4081-8B17-339D82AC5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A3450-B3AC-4386-80F5-07D624F77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FC69A-628D-4599-971F-12E0151C61F8}"/>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6" name="Footer Placeholder 5">
            <a:extLst>
              <a:ext uri="{FF2B5EF4-FFF2-40B4-BE49-F238E27FC236}">
                <a16:creationId xmlns:a16="http://schemas.microsoft.com/office/drawing/2014/main" id="{1AF6075B-BE4B-4D3A-A2AC-AB4C870FE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F610E-C109-4249-89F8-A41DA185F9BC}"/>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117944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EB41-280E-472A-884F-781678C3D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3B4B51-6167-44BA-98D1-6DDA2FC9A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71DDA-8CFE-47B5-A4CF-93DB554734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2A505-B336-4209-87D4-515C515F6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34FC7-02B3-4EB9-BDA8-D3529993A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DD3AD-3E11-4BFD-90B6-DDF6E091B5C4}"/>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8" name="Footer Placeholder 7">
            <a:extLst>
              <a:ext uri="{FF2B5EF4-FFF2-40B4-BE49-F238E27FC236}">
                <a16:creationId xmlns:a16="http://schemas.microsoft.com/office/drawing/2014/main" id="{04F16F49-E988-49F9-B6DC-9AA65D8FD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40C6D-E8E8-4081-B2B3-06455B664F2B}"/>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369637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C7B9-2016-46C3-A6BB-3ED39FDC68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99D1A1-BCDA-49F2-92F9-CDC56391236E}"/>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4" name="Footer Placeholder 3">
            <a:extLst>
              <a:ext uri="{FF2B5EF4-FFF2-40B4-BE49-F238E27FC236}">
                <a16:creationId xmlns:a16="http://schemas.microsoft.com/office/drawing/2014/main" id="{4727306D-103D-478D-B64D-1A1F6563F7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D242E-DA75-4B67-8C05-9C864A74ADAF}"/>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170271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A8AF3-84E1-4646-8491-3E84EC6BEA0F}"/>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3" name="Footer Placeholder 2">
            <a:extLst>
              <a:ext uri="{FF2B5EF4-FFF2-40B4-BE49-F238E27FC236}">
                <a16:creationId xmlns:a16="http://schemas.microsoft.com/office/drawing/2014/main" id="{A524904A-58F5-42B2-953D-8FDF6164D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AE61B-E6F1-46E4-83F0-41F93DC5B3CB}"/>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47001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6B7E-4763-499A-A658-D48FC133D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25C4E-BE06-4880-A773-B496BD80E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9DD25-DB08-4BFB-8000-383A7BFE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079E3-7B77-4B5C-9833-BC2C0349BE59}"/>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6" name="Footer Placeholder 5">
            <a:extLst>
              <a:ext uri="{FF2B5EF4-FFF2-40B4-BE49-F238E27FC236}">
                <a16:creationId xmlns:a16="http://schemas.microsoft.com/office/drawing/2014/main" id="{8BD94CEA-1EEE-4674-B1EC-8CF6FCBF6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F9F92-3986-4865-B4DC-299651764CF6}"/>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204117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541C-4E51-4166-9C92-DB54B3AF3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FADB81-7533-4026-94F7-F04710081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611B67-4EDA-41E0-A0B5-9A7D6B46B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4A381-05B2-4596-87AC-EEACBAA591EB}"/>
              </a:ext>
            </a:extLst>
          </p:cNvPr>
          <p:cNvSpPr>
            <a:spLocks noGrp="1"/>
          </p:cNvSpPr>
          <p:nvPr>
            <p:ph type="dt" sz="half" idx="10"/>
          </p:nvPr>
        </p:nvSpPr>
        <p:spPr/>
        <p:txBody>
          <a:bodyPr/>
          <a:lstStyle/>
          <a:p>
            <a:fld id="{C3A813BA-2235-4E22-9293-38D4D101BF28}" type="datetimeFigureOut">
              <a:rPr lang="en-US" smtClean="0"/>
              <a:t>6/2/2020</a:t>
            </a:fld>
            <a:endParaRPr lang="en-US"/>
          </a:p>
        </p:txBody>
      </p:sp>
      <p:sp>
        <p:nvSpPr>
          <p:cNvPr id="6" name="Footer Placeholder 5">
            <a:extLst>
              <a:ext uri="{FF2B5EF4-FFF2-40B4-BE49-F238E27FC236}">
                <a16:creationId xmlns:a16="http://schemas.microsoft.com/office/drawing/2014/main" id="{A0A997C4-5ECF-4682-8EA2-A98850A46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BD854-54A8-4FF0-82C2-01114567379A}"/>
              </a:ext>
            </a:extLst>
          </p:cNvPr>
          <p:cNvSpPr>
            <a:spLocks noGrp="1"/>
          </p:cNvSpPr>
          <p:nvPr>
            <p:ph type="sldNum" sz="quarter" idx="12"/>
          </p:nvPr>
        </p:nvSpPr>
        <p:spPr/>
        <p:txBody>
          <a:bodyPr/>
          <a:lstStyle/>
          <a:p>
            <a:fld id="{4F3C5E86-0163-48E9-A42D-FEA09E3EF7B5}" type="slidenum">
              <a:rPr lang="en-US" smtClean="0"/>
              <a:t>‹#›</a:t>
            </a:fld>
            <a:endParaRPr lang="en-US"/>
          </a:p>
        </p:txBody>
      </p:sp>
    </p:spTree>
    <p:extLst>
      <p:ext uri="{BB962C8B-B14F-4D97-AF65-F5344CB8AC3E}">
        <p14:creationId xmlns:p14="http://schemas.microsoft.com/office/powerpoint/2010/main" val="25098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C168D-1A11-404F-BAEE-3FB3621EB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5ED0AF-70D5-45B2-A3C4-9D24A3925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685E4-385B-44F2-88E3-49115B7C7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813BA-2235-4E22-9293-38D4D101BF28}" type="datetimeFigureOut">
              <a:rPr lang="en-US" smtClean="0"/>
              <a:t>6/2/2020</a:t>
            </a:fld>
            <a:endParaRPr lang="en-US"/>
          </a:p>
        </p:txBody>
      </p:sp>
      <p:sp>
        <p:nvSpPr>
          <p:cNvPr id="5" name="Footer Placeholder 4">
            <a:extLst>
              <a:ext uri="{FF2B5EF4-FFF2-40B4-BE49-F238E27FC236}">
                <a16:creationId xmlns:a16="http://schemas.microsoft.com/office/drawing/2014/main" id="{0CF65802-3CE1-40E0-A975-81262CEE2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850F9-18CE-43B4-9B99-6AF4A95D2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C5E86-0163-48E9-A42D-FEA09E3EF7B5}" type="slidenum">
              <a:rPr lang="en-US" smtClean="0"/>
              <a:t>‹#›</a:t>
            </a:fld>
            <a:endParaRPr lang="en-US"/>
          </a:p>
        </p:txBody>
      </p:sp>
    </p:spTree>
    <p:extLst>
      <p:ext uri="{BB962C8B-B14F-4D97-AF65-F5344CB8AC3E}">
        <p14:creationId xmlns:p14="http://schemas.microsoft.com/office/powerpoint/2010/main" val="8655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sz="1800" dirty="0">
              <a:solidFill>
                <a:prstClr val="black"/>
              </a:solidFill>
              <a:latin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sz="1800" dirty="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792162"/>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2" name="Footer Placeholder 21"/>
          <p:cNvSpPr>
            <a:spLocks noGrp="1"/>
          </p:cNvSpPr>
          <p:nvPr>
            <p:ph type="ftr" sz="quarter" idx="3"/>
          </p:nvPr>
        </p:nvSpPr>
        <p:spPr>
          <a:xfrm>
            <a:off x="4335263" y="6407945"/>
            <a:ext cx="7348737" cy="365125"/>
          </a:xfrm>
          <a:prstGeom prst="rect">
            <a:avLst/>
          </a:prstGeom>
        </p:spPr>
        <p:txBody>
          <a:bodyPr vert="horz" anchor="b"/>
          <a:lstStyle>
            <a:lvl1pPr algn="r" eaLnBrk="1" latinLnBrk="0" hangingPunct="1">
              <a:defRPr kumimoji="0" sz="800">
                <a:solidFill>
                  <a:schemeClr val="tx1"/>
                </a:solidFill>
                <a:latin typeface="Calibri" pitchFamily="34" charset="0"/>
                <a:cs typeface="Calibri" pitchFamily="34" charset="0"/>
              </a:defRPr>
            </a:lvl1pPr>
            <a:extLst/>
          </a:lstStyle>
          <a:p>
            <a:pPr fontAlgn="base">
              <a:spcBef>
                <a:spcPct val="0"/>
              </a:spcBef>
              <a:spcAft>
                <a:spcPct val="0"/>
              </a:spcAft>
              <a:defRPr/>
            </a:pPr>
            <a:r>
              <a:rPr lang="en-US">
                <a:solidFill>
                  <a:prstClr val="black"/>
                </a:solidFill>
              </a:rPr>
              <a:t>Copyright 2013 Florida Department of Children &amp; Families</a:t>
            </a:r>
            <a:endParaRPr lang="en-US" dirty="0">
              <a:solidFill>
                <a:prstClr val="black"/>
              </a:solidFill>
            </a:endParaRPr>
          </a:p>
        </p:txBody>
      </p:sp>
      <p:pic>
        <p:nvPicPr>
          <p:cNvPr id="11" name="Picture 4" descr="http://sphotos-a.xx.fbcdn.net/hphotos-snc6/602554_439438852766954_1217712786_n.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7264" y="6172200"/>
            <a:ext cx="711712"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114300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endParaRPr>
          </a:p>
        </p:txBody>
      </p:sp>
      <p:cxnSp>
        <p:nvCxnSpPr>
          <p:cNvPr id="16" name="Straight Connector 15"/>
          <p:cNvCxnSpPr/>
          <p:nvPr userDrawn="1"/>
        </p:nvCxnSpPr>
        <p:spPr>
          <a:xfrm>
            <a:off x="0" y="118872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1143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121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dt="0"/>
  <p:txStyles>
    <p:titleStyle>
      <a:lvl1pPr algn="l" rtl="0" eaLnBrk="1" latinLnBrk="0" hangingPunct="1">
        <a:spcBef>
          <a:spcPct val="0"/>
        </a:spcBef>
        <a:buNone/>
        <a:defRPr kumimoji="0" sz="30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shoutoutuk.org/investig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pixabay.com/en/risk-note-stamp-template-red-165619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groundreport.com/special-city-wide-celebrations-impact-traffic-safety/"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commons.wikimedia.org/wiki/File:FL_DCF_logo.gi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hyperlink" Target="https://pixabay.com/illustrations/happy-family-family-kids-smiling-254571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elationshipsreality.com/relationship-risks/" TargetMode="External"/><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centerforchildwelfare.fmhi.usf.edu/Preservice/CPISpecialtyTrack/CPI%20Sandler%20Documents/Sandler%20FFA-Investigation_v1_2014%203-15.pdf" TargetMode="Externa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uk.anygator.com/search/get+a+insurance+quote"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michellemazur45.wordpress.com/2015/02/14/article-6-conditions-that-feel-like-clinical-depression-but-arent-world-of-psycholog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csyw.qld.gov.a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g.ndsu.edu/eatsmart/eat-smart.-play-hard.-magazines-1/2014-2015-eat-smart.-play-hard.-magazine-1/practices-for-parent-infant-play" TargetMode="External"/><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2012books.lardbucket.org/books/a-primer-on-social-problems/s13-01-overview-of-the-family.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en/photo/1439035" TargetMode="External"/><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gettingagile.com/category/software-architectur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www.flickr.com/photos/criminalintent/446686819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www.princessliya.com/2014/07/safety-measures-before-you-select-school.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effectivechildtherapy.org/homepage/young-girl-talking-with-counselor-at-hom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bobbyryu.blogspot.com/2006_07_01_archiv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www.familyperspective.org/dat/dat-1851-en.ph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geripal.org/2015/06/Independence-at-Home.html"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www.communities.qld.gov.au/campaign/supporting-famili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pixabay.com/en/iphone-phone-smartphone-mobile-246496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aperrevolution.org/private-corporations-profit-while-exploiting-minnesotas-foster-children/" TargetMode="External"/><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globalvoices.org/2016/04/19/child-abuse-in-turkey-a-serious-reality-silenced-by-stig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F7F4B-FE9E-4699-8028-2C0CF63028E8}"/>
              </a:ext>
            </a:extLst>
          </p:cNvPr>
          <p:cNvSpPr>
            <a:spLocks noGrp="1"/>
          </p:cNvSpPr>
          <p:nvPr>
            <p:ph type="ctrTitle"/>
          </p:nvPr>
        </p:nvSpPr>
        <p:spPr>
          <a:xfrm>
            <a:off x="6746628" y="1783959"/>
            <a:ext cx="4645250" cy="2889114"/>
          </a:xfrm>
        </p:spPr>
        <p:txBody>
          <a:bodyPr anchor="b">
            <a:normAutofit/>
          </a:bodyPr>
          <a:lstStyle/>
          <a:p>
            <a:pPr algn="l"/>
            <a:r>
              <a:rPr lang="en-US" sz="5600">
                <a:solidFill>
                  <a:schemeClr val="bg1"/>
                </a:solidFill>
              </a:rPr>
              <a:t>Understanding the Child Welfare System </a:t>
            </a:r>
          </a:p>
        </p:txBody>
      </p:sp>
      <p:sp>
        <p:nvSpPr>
          <p:cNvPr id="3" name="Subtitle 2">
            <a:extLst>
              <a:ext uri="{FF2B5EF4-FFF2-40B4-BE49-F238E27FC236}">
                <a16:creationId xmlns:a16="http://schemas.microsoft.com/office/drawing/2014/main" id="{04698EC8-8222-4392-B94C-A50FAEEF4BBC}"/>
              </a:ext>
            </a:extLst>
          </p:cNvPr>
          <p:cNvSpPr>
            <a:spLocks noGrp="1"/>
          </p:cNvSpPr>
          <p:nvPr>
            <p:ph type="subTitle" idx="1"/>
          </p:nvPr>
        </p:nvSpPr>
        <p:spPr>
          <a:xfrm>
            <a:off x="6746627" y="4750893"/>
            <a:ext cx="4645250" cy="1147863"/>
          </a:xfrm>
        </p:spPr>
        <p:txBody>
          <a:bodyPr anchor="t">
            <a:normAutofit/>
          </a:bodyPr>
          <a:lstStyle/>
          <a:p>
            <a:pPr algn="l"/>
            <a:endParaRPr lang="en-US" sz="2000" dirty="0">
              <a:solidFill>
                <a:schemeClr val="bg1"/>
              </a:solidFill>
            </a:endParaRP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816C9CE-7E3B-4228-87FF-4564F4B4386A}"/>
              </a:ext>
            </a:extLst>
          </p:cNvPr>
          <p:cNvPicPr>
            <a:picLocks noChangeAspect="1"/>
          </p:cNvPicPr>
          <p:nvPr/>
        </p:nvPicPr>
        <p:blipFill>
          <a:blip r:embed="rId2"/>
          <a:stretch>
            <a:fillRect/>
          </a:stretch>
        </p:blipFill>
        <p:spPr>
          <a:xfrm>
            <a:off x="419382" y="1130795"/>
            <a:ext cx="4047843" cy="3228238"/>
          </a:xfrm>
          <a:prstGeom prst="rect">
            <a:avLst/>
          </a:prstGeom>
        </p:spPr>
      </p:pic>
    </p:spTree>
    <p:extLst>
      <p:ext uri="{BB962C8B-B14F-4D97-AF65-F5344CB8AC3E}">
        <p14:creationId xmlns:p14="http://schemas.microsoft.com/office/powerpoint/2010/main" val="2050815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125EB-17F7-489A-9D06-269D5ADF6DE5}"/>
              </a:ext>
            </a:extLst>
          </p:cNvPr>
          <p:cNvSpPr>
            <a:spLocks noGrp="1"/>
          </p:cNvSpPr>
          <p:nvPr>
            <p:ph type="title"/>
          </p:nvPr>
        </p:nvSpPr>
        <p:spPr>
          <a:xfrm>
            <a:off x="1524000" y="1122362"/>
            <a:ext cx="9144000" cy="2840037"/>
          </a:xfrm>
        </p:spPr>
        <p:txBody>
          <a:bodyPr vert="horz" lIns="91440" tIns="45720" rIns="91440" bIns="45720" rtlCol="0" anchor="b">
            <a:normAutofit/>
          </a:bodyPr>
          <a:lstStyle/>
          <a:p>
            <a:r>
              <a:rPr lang="en-US" sz="4900" kern="1200" dirty="0">
                <a:solidFill>
                  <a:schemeClr val="tx1"/>
                </a:solidFill>
                <a:latin typeface="+mj-lt"/>
                <a:ea typeface="+mj-ea"/>
                <a:cs typeface="+mj-cs"/>
              </a:rPr>
              <a:t>The Abuse Hotline then generates a    </a:t>
            </a:r>
            <a:br>
              <a:rPr lang="en-US" sz="4900" kern="1200" dirty="0">
                <a:solidFill>
                  <a:schemeClr val="tx1"/>
                </a:solidFill>
                <a:latin typeface="+mj-lt"/>
                <a:ea typeface="+mj-ea"/>
                <a:cs typeface="+mj-cs"/>
              </a:rPr>
            </a:br>
            <a:r>
              <a:rPr lang="en-US" sz="4900" kern="1200" dirty="0">
                <a:solidFill>
                  <a:schemeClr val="tx1"/>
                </a:solidFill>
                <a:latin typeface="+mj-lt"/>
                <a:ea typeface="+mj-ea"/>
                <a:cs typeface="+mj-cs"/>
              </a:rPr>
              <a:t>                            </a:t>
            </a:r>
            <a:r>
              <a:rPr lang="en-US" sz="4900" b="1" kern="1200" dirty="0">
                <a:solidFill>
                  <a:schemeClr val="tx1"/>
                </a:solidFill>
                <a:latin typeface="+mj-lt"/>
                <a:ea typeface="+mj-ea"/>
                <a:cs typeface="+mj-cs"/>
              </a:rPr>
              <a:t>case.</a:t>
            </a:r>
            <a:endParaRPr lang="en-US" sz="4900"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686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76C7D8-D692-4CA0-A794-827DB391AA39}"/>
              </a:ext>
            </a:extLst>
          </p:cNvPr>
          <p:cNvSpPr>
            <a:spLocks noGrp="1"/>
          </p:cNvSpPr>
          <p:nvPr>
            <p:ph type="ctrTitle"/>
          </p:nvPr>
        </p:nvSpPr>
        <p:spPr/>
        <p:txBody>
          <a:bodyPr/>
          <a:lstStyle/>
          <a:p>
            <a:r>
              <a:rPr lang="en-US" dirty="0"/>
              <a:t>INVESTIGATIONS</a:t>
            </a:r>
          </a:p>
        </p:txBody>
      </p:sp>
      <p:sp>
        <p:nvSpPr>
          <p:cNvPr id="6" name="Subtitle 5">
            <a:extLst>
              <a:ext uri="{FF2B5EF4-FFF2-40B4-BE49-F238E27FC236}">
                <a16:creationId xmlns:a16="http://schemas.microsoft.com/office/drawing/2014/main" id="{AA63992C-EE04-4356-A67D-97B809297CF4}"/>
              </a:ext>
            </a:extLst>
          </p:cNvPr>
          <p:cNvSpPr>
            <a:spLocks noGrp="1"/>
          </p:cNvSpPr>
          <p:nvPr>
            <p:ph type="subTitle" idx="1"/>
          </p:nvPr>
        </p:nvSpPr>
        <p:spPr/>
        <p:txBody>
          <a:bodyPr/>
          <a:lstStyle/>
          <a:p>
            <a:r>
              <a:rPr lang="en-US" b="1" dirty="0"/>
              <a:t>Investigations can be under either the Department of Children and Families or a local Sherriff’s Office </a:t>
            </a:r>
          </a:p>
        </p:txBody>
      </p:sp>
      <p:sp>
        <p:nvSpPr>
          <p:cNvPr id="3" name="Footer Placeholder 2">
            <a:extLst>
              <a:ext uri="{FF2B5EF4-FFF2-40B4-BE49-F238E27FC236}">
                <a16:creationId xmlns:a16="http://schemas.microsoft.com/office/drawing/2014/main" id="{C80DC9DF-584D-4EDB-B00B-12706A3DB279}"/>
              </a:ext>
            </a:extLst>
          </p:cNvPr>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6812004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D5A9B3-1D76-4EDD-9EFC-30BE1BBC4BF1}"/>
              </a:ext>
            </a:extLst>
          </p:cNvPr>
          <p:cNvSpPr>
            <a:spLocks noGrp="1"/>
          </p:cNvSpPr>
          <p:nvPr>
            <p:ph idx="1"/>
          </p:nvPr>
        </p:nvSpPr>
        <p:spPr/>
        <p:txBody>
          <a:bodyPr>
            <a:noAutofit/>
          </a:bodyPr>
          <a:lstStyle/>
          <a:p>
            <a:r>
              <a:rPr lang="en-US" sz="2800" b="1" dirty="0"/>
              <a:t>Child Protective Investigator </a:t>
            </a:r>
            <a:r>
              <a:rPr lang="en-US" sz="2800" dirty="0"/>
              <a:t>(</a:t>
            </a:r>
            <a:r>
              <a:rPr lang="en-US" sz="2800" b="1" dirty="0"/>
              <a:t>CPI</a:t>
            </a:r>
            <a:r>
              <a:rPr lang="en-US" sz="2800" dirty="0"/>
              <a:t>) is assigned a case for up to 60 days as they assess for child safety. </a:t>
            </a:r>
          </a:p>
          <a:p>
            <a:pPr marL="109728" indent="0">
              <a:buNone/>
            </a:pPr>
            <a:endParaRPr lang="en-US" sz="2800" dirty="0"/>
          </a:p>
          <a:p>
            <a:r>
              <a:rPr lang="en-US" sz="2800" b="1" dirty="0"/>
              <a:t>Child Protective Investigator Supervisor </a:t>
            </a:r>
            <a:r>
              <a:rPr lang="en-US" sz="2800" dirty="0"/>
              <a:t>(</a:t>
            </a:r>
            <a:r>
              <a:rPr lang="en-US" sz="2800" b="1" dirty="0"/>
              <a:t>CPIS</a:t>
            </a:r>
            <a:r>
              <a:rPr lang="en-US" sz="2800" dirty="0"/>
              <a:t>) is the supervisor to the CPI who is accessible to all parties during the investigation. </a:t>
            </a:r>
          </a:p>
          <a:p>
            <a:pPr marL="109728" indent="0">
              <a:buNone/>
            </a:pPr>
            <a:endParaRPr lang="en-US" sz="2800" dirty="0"/>
          </a:p>
          <a:p>
            <a:r>
              <a:rPr lang="en-US" sz="2800" dirty="0"/>
              <a:t>CPI is investigating to determine child safety in terms of </a:t>
            </a:r>
            <a:r>
              <a:rPr lang="en-US" sz="2800" b="1" dirty="0"/>
              <a:t>Present Danger </a:t>
            </a:r>
            <a:r>
              <a:rPr lang="en-US" sz="2800" dirty="0"/>
              <a:t>and </a:t>
            </a:r>
            <a:r>
              <a:rPr lang="en-US" sz="2800" b="1" dirty="0"/>
              <a:t>Impending Danger </a:t>
            </a:r>
            <a:r>
              <a:rPr lang="en-US" sz="2800" dirty="0"/>
              <a:t>threats</a:t>
            </a:r>
            <a:r>
              <a:rPr lang="en-US" sz="2800" b="1" dirty="0"/>
              <a:t> </a:t>
            </a:r>
            <a:r>
              <a:rPr lang="en-US" sz="2800" dirty="0"/>
              <a:t>to the children. </a:t>
            </a:r>
          </a:p>
        </p:txBody>
      </p:sp>
      <p:sp>
        <p:nvSpPr>
          <p:cNvPr id="4" name="Title 3">
            <a:extLst>
              <a:ext uri="{FF2B5EF4-FFF2-40B4-BE49-F238E27FC236}">
                <a16:creationId xmlns:a16="http://schemas.microsoft.com/office/drawing/2014/main" id="{96CCE6AD-FFFB-4DA5-AD14-CC798F800290}"/>
              </a:ext>
            </a:extLst>
          </p:cNvPr>
          <p:cNvSpPr>
            <a:spLocks noGrp="1"/>
          </p:cNvSpPr>
          <p:nvPr>
            <p:ph type="title"/>
          </p:nvPr>
        </p:nvSpPr>
        <p:spPr/>
        <p:txBody>
          <a:bodyPr>
            <a:normAutofit/>
          </a:bodyPr>
          <a:lstStyle/>
          <a:p>
            <a:pPr algn="ctr"/>
            <a:r>
              <a:rPr lang="en-US" sz="3600" dirty="0">
                <a:solidFill>
                  <a:prstClr val="black"/>
                </a:solidFill>
                <a:effectLst/>
              </a:rPr>
              <a:t>DCF INVESTIGATIONS </a:t>
            </a:r>
            <a:endParaRPr lang="en-US" sz="3600" dirty="0"/>
          </a:p>
        </p:txBody>
      </p:sp>
      <p:pic>
        <p:nvPicPr>
          <p:cNvPr id="3" name="Picture 2" descr="A close up of a device&#10;&#10;Description automatically generated">
            <a:extLst>
              <a:ext uri="{FF2B5EF4-FFF2-40B4-BE49-F238E27FC236}">
                <a16:creationId xmlns:a16="http://schemas.microsoft.com/office/drawing/2014/main" id="{F80B9AC0-450F-47FA-B8CF-D99B455FA4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1101" y="5106257"/>
            <a:ext cx="4048018" cy="1546396"/>
          </a:xfrm>
          <a:prstGeom prst="rect">
            <a:avLst/>
          </a:prstGeom>
        </p:spPr>
      </p:pic>
    </p:spTree>
    <p:extLst>
      <p:ext uri="{BB962C8B-B14F-4D97-AF65-F5344CB8AC3E}">
        <p14:creationId xmlns:p14="http://schemas.microsoft.com/office/powerpoint/2010/main" val="26995223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609600" y="1501001"/>
            <a:ext cx="5369959" cy="4063458"/>
          </a:xfrm>
          <a:ln/>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b="1" dirty="0">
                <a:latin typeface="Calibri" pitchFamily="34" charset="0"/>
              </a:rPr>
              <a:t>SAFE</a:t>
            </a:r>
            <a:r>
              <a:rPr lang="en-US" dirty="0">
                <a:latin typeface="Calibri" pitchFamily="34" charset="0"/>
              </a:rPr>
              <a:t>…children are considered </a:t>
            </a:r>
            <a:r>
              <a:rPr lang="en-US" b="1" dirty="0">
                <a:latin typeface="Calibri" pitchFamily="34" charset="0"/>
              </a:rPr>
              <a:t>safe</a:t>
            </a:r>
            <a:r>
              <a:rPr lang="en-US" dirty="0">
                <a:latin typeface="Calibri" pitchFamily="34" charset="0"/>
              </a:rPr>
              <a:t> when there are </a:t>
            </a:r>
            <a:r>
              <a:rPr lang="en-US" b="1" dirty="0">
                <a:latin typeface="Calibri" pitchFamily="34" charset="0"/>
              </a:rPr>
              <a:t>no present or impending danger threats</a:t>
            </a:r>
            <a:r>
              <a:rPr lang="en-US" dirty="0">
                <a:latin typeface="Calibri" pitchFamily="34" charset="0"/>
              </a:rPr>
              <a:t>, or the caregivers’ </a:t>
            </a:r>
            <a:r>
              <a:rPr lang="en-US" b="1" dirty="0">
                <a:latin typeface="Calibri" pitchFamily="34" charset="0"/>
              </a:rPr>
              <a:t>protective capacities</a:t>
            </a:r>
            <a:r>
              <a:rPr lang="en-US" dirty="0">
                <a:latin typeface="Calibri" pitchFamily="34" charset="0"/>
              </a:rPr>
              <a:t> control existing threats. </a:t>
            </a:r>
          </a:p>
          <a:p>
            <a:pPr marL="0" indent="0">
              <a:buNone/>
            </a:pPr>
            <a:endParaRPr lang="en-US" dirty="0">
              <a:latin typeface="Calibri" pitchFamily="34" charset="0"/>
            </a:endParaRPr>
          </a:p>
          <a:p>
            <a:pPr marL="0" indent="0">
              <a:buNone/>
            </a:pPr>
            <a:r>
              <a:rPr lang="en-US" dirty="0">
                <a:latin typeface="Calibri" pitchFamily="34" charset="0"/>
              </a:rPr>
              <a:t>For example, the mother is using drugs but the father controls for her use around children so they are unaffected.</a:t>
            </a:r>
          </a:p>
        </p:txBody>
      </p:sp>
      <p:sp>
        <p:nvSpPr>
          <p:cNvPr id="4" name="Title 3"/>
          <p:cNvSpPr>
            <a:spLocks noGrp="1"/>
          </p:cNvSpPr>
          <p:nvPr>
            <p:ph type="title"/>
          </p:nvPr>
        </p:nvSpPr>
        <p:spPr/>
        <p:txBody>
          <a:bodyPr>
            <a:normAutofit/>
          </a:bodyPr>
          <a:lstStyle/>
          <a:p>
            <a:pPr algn="ctr"/>
            <a:r>
              <a:rPr lang="en-US" sz="3600" dirty="0"/>
              <a:t>Definition of Safe and Unsafe</a:t>
            </a:r>
          </a:p>
        </p:txBody>
      </p:sp>
      <p:pic>
        <p:nvPicPr>
          <p:cNvPr id="7" name="Picture 6" descr="child-protection1.jpg"/>
          <p:cNvPicPr>
            <a:picLocks noChangeAspect="1"/>
          </p:cNvPicPr>
          <p:nvPr/>
        </p:nvPicPr>
        <p:blipFill rotWithShape="1">
          <a:blip r:embed="rId3"/>
          <a:srcRect l="18836" r="22776" b="23064"/>
          <a:stretch/>
        </p:blipFill>
        <p:spPr>
          <a:xfrm>
            <a:off x="7448764" y="1501001"/>
            <a:ext cx="3143892" cy="4063458"/>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CD0D5-5F5B-43D0-99B8-08FBDA7F047D}"/>
              </a:ext>
            </a:extLst>
          </p:cNvPr>
          <p:cNvSpPr>
            <a:spLocks noGrp="1"/>
          </p:cNvSpPr>
          <p:nvPr>
            <p:ph sz="half" idx="1"/>
          </p:nvPr>
        </p:nvSpPr>
        <p:spPr>
          <a:xfrm>
            <a:off x="321923" y="1481329"/>
            <a:ext cx="5384800" cy="4460716"/>
          </a:xfrm>
        </p:spPr>
        <p:txBody>
          <a:bodyPr/>
          <a:lstStyle/>
          <a:p>
            <a:pPr marL="0" indent="0">
              <a:buClr>
                <a:srgbClr val="2DA2BF"/>
              </a:buClr>
              <a:buNone/>
            </a:pPr>
            <a:endParaRPr lang="en-US" sz="2800" b="1" dirty="0">
              <a:solidFill>
                <a:prstClr val="black"/>
              </a:solidFill>
            </a:endParaRPr>
          </a:p>
          <a:p>
            <a:pPr marL="0" indent="0">
              <a:buClr>
                <a:srgbClr val="2DA2BF"/>
              </a:buClr>
              <a:buNone/>
            </a:pPr>
            <a:endParaRPr lang="en-US" sz="2800" b="1" dirty="0">
              <a:solidFill>
                <a:prstClr val="black"/>
              </a:solidFill>
            </a:endParaRPr>
          </a:p>
          <a:p>
            <a:pPr marL="0" indent="0">
              <a:buClr>
                <a:srgbClr val="2DA2BF"/>
              </a:buClr>
              <a:buNone/>
            </a:pPr>
            <a:r>
              <a:rPr lang="en-US" sz="2800" b="1" dirty="0">
                <a:solidFill>
                  <a:prstClr val="black"/>
                </a:solidFill>
              </a:rPr>
              <a:t>UNSAFE</a:t>
            </a:r>
            <a:r>
              <a:rPr lang="en-US" sz="2800" dirty="0">
                <a:solidFill>
                  <a:prstClr val="black"/>
                </a:solidFill>
              </a:rPr>
              <a:t>… children are </a:t>
            </a:r>
            <a:r>
              <a:rPr lang="en-US" sz="2800" b="1" dirty="0">
                <a:solidFill>
                  <a:prstClr val="black"/>
                </a:solidFill>
              </a:rPr>
              <a:t>vulnerable</a:t>
            </a:r>
            <a:r>
              <a:rPr lang="en-US" sz="2800" dirty="0">
                <a:solidFill>
                  <a:prstClr val="black"/>
                </a:solidFill>
              </a:rPr>
              <a:t> to </a:t>
            </a:r>
            <a:r>
              <a:rPr lang="en-US" sz="2800" b="1" dirty="0">
                <a:solidFill>
                  <a:prstClr val="black"/>
                </a:solidFill>
              </a:rPr>
              <a:t>present or impending danger threats</a:t>
            </a:r>
            <a:r>
              <a:rPr lang="en-US" sz="2800" dirty="0">
                <a:solidFill>
                  <a:prstClr val="black"/>
                </a:solidFill>
              </a:rPr>
              <a:t>, and caregivers have </a:t>
            </a:r>
            <a:r>
              <a:rPr lang="en-US" sz="2800" b="1" dirty="0">
                <a:solidFill>
                  <a:prstClr val="black"/>
                </a:solidFill>
              </a:rPr>
              <a:t>insufficient protective capacity </a:t>
            </a:r>
            <a:r>
              <a:rPr lang="en-US" sz="2800" dirty="0">
                <a:solidFill>
                  <a:prstClr val="black"/>
                </a:solidFill>
              </a:rPr>
              <a:t>to control existing threats. </a:t>
            </a:r>
          </a:p>
          <a:p>
            <a:pPr marL="0" indent="0">
              <a:buClr>
                <a:srgbClr val="2DA2BF"/>
              </a:buClr>
              <a:buNone/>
            </a:pPr>
            <a:endParaRPr lang="en-US" sz="2800" dirty="0">
              <a:solidFill>
                <a:prstClr val="black"/>
              </a:solidFill>
            </a:endParaRPr>
          </a:p>
          <a:p>
            <a:endParaRPr lang="en-US" dirty="0"/>
          </a:p>
        </p:txBody>
      </p:sp>
      <p:sp>
        <p:nvSpPr>
          <p:cNvPr id="4" name="Title 3">
            <a:extLst>
              <a:ext uri="{FF2B5EF4-FFF2-40B4-BE49-F238E27FC236}">
                <a16:creationId xmlns:a16="http://schemas.microsoft.com/office/drawing/2014/main" id="{800043C7-5FD1-4BDF-9EA5-2548433E9A76}"/>
              </a:ext>
            </a:extLst>
          </p:cNvPr>
          <p:cNvSpPr>
            <a:spLocks noGrp="1"/>
          </p:cNvSpPr>
          <p:nvPr>
            <p:ph type="title"/>
          </p:nvPr>
        </p:nvSpPr>
        <p:spPr/>
        <p:txBody>
          <a:bodyPr>
            <a:normAutofit/>
          </a:bodyPr>
          <a:lstStyle/>
          <a:p>
            <a:pPr algn="ctr"/>
            <a:r>
              <a:rPr lang="en-US" sz="3600" dirty="0"/>
              <a:t>Definition of Safe and Unsafe</a:t>
            </a:r>
          </a:p>
        </p:txBody>
      </p:sp>
      <p:pic>
        <p:nvPicPr>
          <p:cNvPr id="6" name="Picture 5" descr="baby-flash-games-25.jpg">
            <a:extLst>
              <a:ext uri="{FF2B5EF4-FFF2-40B4-BE49-F238E27FC236}">
                <a16:creationId xmlns:a16="http://schemas.microsoft.com/office/drawing/2014/main" id="{15B8AF95-1205-4FE3-9600-AD7ED44A0B0A}"/>
              </a:ext>
            </a:extLst>
          </p:cNvPr>
          <p:cNvPicPr>
            <a:picLocks noChangeAspect="1"/>
          </p:cNvPicPr>
          <p:nvPr/>
        </p:nvPicPr>
        <p:blipFill>
          <a:blip r:embed="rId3"/>
          <a:stretch>
            <a:fillRect/>
          </a:stretch>
        </p:blipFill>
        <p:spPr>
          <a:xfrm>
            <a:off x="6197600" y="1643865"/>
            <a:ext cx="5486399" cy="4356488"/>
          </a:xfrm>
          <a:prstGeom prst="snip2DiagRect">
            <a:avLst>
              <a:gd name="adj1" fmla="val 1480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02144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06847-D9E7-4C02-99FE-5317CF94EC68}"/>
              </a:ext>
            </a:extLst>
          </p:cNvPr>
          <p:cNvSpPr>
            <a:spLocks noGrp="1"/>
          </p:cNvSpPr>
          <p:nvPr>
            <p:ph idx="1"/>
          </p:nvPr>
        </p:nvSpPr>
        <p:spPr/>
        <p:txBody>
          <a:bodyPr>
            <a:normAutofit/>
          </a:bodyPr>
          <a:lstStyle/>
          <a:p>
            <a:pPr marL="342900" indent="-342900"/>
            <a:r>
              <a:rPr lang="en-US" sz="3200" b="1" dirty="0"/>
              <a:t>Present Danger </a:t>
            </a:r>
          </a:p>
          <a:p>
            <a:pPr marL="342900" indent="-342900"/>
            <a:endParaRPr lang="en-US" sz="3200" b="1" dirty="0"/>
          </a:p>
          <a:p>
            <a:pPr marL="342900" indent="-342900"/>
            <a:r>
              <a:rPr lang="en-US" sz="3200" b="1" dirty="0"/>
              <a:t>Impending Danger</a:t>
            </a:r>
          </a:p>
          <a:p>
            <a:pPr marL="342900" indent="-342900"/>
            <a:endParaRPr lang="en-US" b="1" dirty="0"/>
          </a:p>
          <a:p>
            <a:pPr marL="0" indent="0">
              <a:buNone/>
            </a:pPr>
            <a:endParaRPr lang="en-US" dirty="0"/>
          </a:p>
        </p:txBody>
      </p:sp>
      <p:sp>
        <p:nvSpPr>
          <p:cNvPr id="2" name="Title 1">
            <a:extLst>
              <a:ext uri="{FF2B5EF4-FFF2-40B4-BE49-F238E27FC236}">
                <a16:creationId xmlns:a16="http://schemas.microsoft.com/office/drawing/2014/main" id="{1422B03D-1895-4214-A6A3-F80D2CB30C40}"/>
              </a:ext>
            </a:extLst>
          </p:cNvPr>
          <p:cNvSpPr>
            <a:spLocks noGrp="1"/>
          </p:cNvSpPr>
          <p:nvPr>
            <p:ph type="title"/>
          </p:nvPr>
        </p:nvSpPr>
        <p:spPr/>
        <p:txBody>
          <a:bodyPr>
            <a:normAutofit/>
          </a:bodyPr>
          <a:lstStyle/>
          <a:p>
            <a:pPr algn="ctr"/>
            <a:r>
              <a:rPr lang="en-US" sz="3600" b="1" dirty="0"/>
              <a:t>Safety Determination</a:t>
            </a:r>
            <a:r>
              <a:rPr lang="en-US" sz="3600" dirty="0"/>
              <a:t>s</a:t>
            </a:r>
            <a:r>
              <a:rPr lang="en-US" sz="3600" b="1" dirty="0"/>
              <a:t> </a:t>
            </a:r>
          </a:p>
        </p:txBody>
      </p:sp>
      <p:pic>
        <p:nvPicPr>
          <p:cNvPr id="5" name="Picture 4" descr="A picture containing red, orange, train&#10;&#10;Description automatically generated">
            <a:extLst>
              <a:ext uri="{FF2B5EF4-FFF2-40B4-BE49-F238E27FC236}">
                <a16:creationId xmlns:a16="http://schemas.microsoft.com/office/drawing/2014/main" id="{17F2D3A3-BCCF-45F0-ACC5-FA22321FAC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2287" y="3744310"/>
            <a:ext cx="9147425" cy="2447925"/>
          </a:xfrm>
          <a:prstGeom prst="rect">
            <a:avLst/>
          </a:prstGeom>
        </p:spPr>
      </p:pic>
    </p:spTree>
    <p:extLst>
      <p:ext uri="{BB962C8B-B14F-4D97-AF65-F5344CB8AC3E}">
        <p14:creationId xmlns:p14="http://schemas.microsoft.com/office/powerpoint/2010/main" val="2022744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81161" y="3708971"/>
            <a:ext cx="5546891" cy="2640536"/>
          </a:xfrm>
        </p:spPr>
        <p:txBody>
          <a:bodyPr>
            <a:normAutofit lnSpcReduction="10000"/>
          </a:bodyPr>
          <a:lstStyle/>
          <a:p>
            <a:pPr>
              <a:buNone/>
            </a:pPr>
            <a:endParaRPr lang="en-US" b="1" dirty="0"/>
          </a:p>
          <a:p>
            <a:pPr>
              <a:buNone/>
            </a:pPr>
            <a:endParaRPr lang="en-US" b="1" dirty="0"/>
          </a:p>
          <a:p>
            <a:pPr>
              <a:buNone/>
            </a:pPr>
            <a:r>
              <a:rPr lang="en-US" sz="2800" i="1" dirty="0">
                <a:solidFill>
                  <a:schemeClr val="accent2"/>
                </a:solidFill>
              </a:rPr>
              <a:t>The danger threat is happening now and  requires immediate response from CPI…for example immediate removal from home. </a:t>
            </a:r>
          </a:p>
        </p:txBody>
      </p:sp>
      <p:sp>
        <p:nvSpPr>
          <p:cNvPr id="2" name="Title 1"/>
          <p:cNvSpPr>
            <a:spLocks noGrp="1"/>
          </p:cNvSpPr>
          <p:nvPr>
            <p:ph type="title"/>
          </p:nvPr>
        </p:nvSpPr>
        <p:spPr/>
        <p:txBody>
          <a:bodyPr>
            <a:normAutofit/>
          </a:bodyPr>
          <a:lstStyle/>
          <a:p>
            <a:pPr algn="ctr"/>
            <a:r>
              <a:rPr lang="en-US" sz="3600" dirty="0"/>
              <a:t>Present Danger – What are the criteria?</a:t>
            </a:r>
          </a:p>
        </p:txBody>
      </p:sp>
      <p:pic>
        <p:nvPicPr>
          <p:cNvPr id="6" name="Picture 5" descr="10782danger.jpg"/>
          <p:cNvPicPr>
            <a:picLocks noChangeAspect="1"/>
          </p:cNvPicPr>
          <p:nvPr/>
        </p:nvPicPr>
        <p:blipFill>
          <a:blip r:embed="rId3"/>
          <a:srcRect l="11940" t="16738" b="16844"/>
          <a:stretch>
            <a:fillRect/>
          </a:stretch>
        </p:blipFill>
        <p:spPr>
          <a:xfrm>
            <a:off x="7181636" y="1551398"/>
            <a:ext cx="3362631" cy="2529283"/>
          </a:xfrm>
          <a:prstGeom prst="rect">
            <a:avLst/>
          </a:prstGeom>
        </p:spPr>
      </p:pic>
      <p:pic>
        <p:nvPicPr>
          <p:cNvPr id="5" name="Picture 4" descr="unsafe-baby.jpg"/>
          <p:cNvPicPr>
            <a:picLocks noChangeAspect="1"/>
          </p:cNvPicPr>
          <p:nvPr/>
        </p:nvPicPr>
        <p:blipFill>
          <a:blip r:embed="rId4"/>
          <a:stretch>
            <a:fillRect/>
          </a:stretch>
        </p:blipFill>
        <p:spPr>
          <a:xfrm>
            <a:off x="1780748" y="1343303"/>
            <a:ext cx="2637971" cy="28896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421240" y="1393048"/>
            <a:ext cx="6883685" cy="4365702"/>
          </a:xfrm>
        </p:spPr>
        <p:txBody>
          <a:bodyPr>
            <a:normAutofit/>
          </a:bodyPr>
          <a:lstStyle/>
          <a:p>
            <a:r>
              <a:rPr lang="en-US" sz="2000" b="1" dirty="0"/>
              <a:t>Observable:</a:t>
            </a:r>
            <a:r>
              <a:rPr lang="en-US" sz="2000" dirty="0"/>
              <a:t> Can be behaviorally described in detail</a:t>
            </a:r>
          </a:p>
          <a:p>
            <a:pPr marL="109728" indent="0">
              <a:buNone/>
            </a:pPr>
            <a:endParaRPr lang="en-US" sz="2000" dirty="0"/>
          </a:p>
          <a:p>
            <a:r>
              <a:rPr lang="en-US" sz="2000" b="1" dirty="0"/>
              <a:t>Out of Control: </a:t>
            </a:r>
            <a:r>
              <a:rPr lang="en-US" sz="2000" dirty="0"/>
              <a:t>No responsible adult can prevent or stop threat</a:t>
            </a:r>
          </a:p>
          <a:p>
            <a:pPr marL="109728" indent="0">
              <a:buNone/>
            </a:pPr>
            <a:endParaRPr lang="en-US" sz="2000" dirty="0"/>
          </a:p>
          <a:p>
            <a:r>
              <a:rPr lang="en-US" sz="2000" b="1" dirty="0"/>
              <a:t>Imminent: </a:t>
            </a:r>
            <a:r>
              <a:rPr lang="en-US" sz="2000" dirty="0"/>
              <a:t>- could or likely will occur in the near term</a:t>
            </a:r>
          </a:p>
          <a:p>
            <a:endParaRPr lang="en-US" sz="2000" b="1" dirty="0"/>
          </a:p>
          <a:p>
            <a:r>
              <a:rPr lang="en-US" sz="2000" b="1" dirty="0"/>
              <a:t>Vulnerability:  </a:t>
            </a:r>
            <a:r>
              <a:rPr lang="en-US" sz="2000" dirty="0"/>
              <a:t>A child is vulnerable to the threat</a:t>
            </a:r>
          </a:p>
          <a:p>
            <a:pPr marL="109728" indent="0">
              <a:buNone/>
            </a:pPr>
            <a:endParaRPr lang="en-US" sz="2000" b="1" dirty="0"/>
          </a:p>
          <a:p>
            <a:r>
              <a:rPr lang="en-US" sz="2000" b="1" dirty="0"/>
              <a:t>Severity:</a:t>
            </a:r>
            <a:r>
              <a:rPr lang="en-US" sz="2000" dirty="0"/>
              <a:t> Threat will likely result in severe harm to a child</a:t>
            </a:r>
          </a:p>
          <a:p>
            <a:endParaRPr lang="en-US" dirty="0"/>
          </a:p>
        </p:txBody>
      </p:sp>
      <p:sp>
        <p:nvSpPr>
          <p:cNvPr id="2" name="Title 1"/>
          <p:cNvSpPr>
            <a:spLocks noGrp="1"/>
          </p:cNvSpPr>
          <p:nvPr>
            <p:ph type="title"/>
          </p:nvPr>
        </p:nvSpPr>
        <p:spPr/>
        <p:txBody>
          <a:bodyPr>
            <a:normAutofit/>
          </a:bodyPr>
          <a:lstStyle/>
          <a:p>
            <a:r>
              <a:rPr lang="en-US" sz="3600" dirty="0"/>
              <a:t>Impending Danger – What are the criteria?</a:t>
            </a:r>
          </a:p>
        </p:txBody>
      </p:sp>
      <p:pic>
        <p:nvPicPr>
          <p:cNvPr id="5" name="Picture 4" descr="ImpendingDanger.jpg"/>
          <p:cNvPicPr>
            <a:picLocks noChangeAspect="1"/>
          </p:cNvPicPr>
          <p:nvPr/>
        </p:nvPicPr>
        <p:blipFill>
          <a:blip r:embed="rId3"/>
          <a:stretch>
            <a:fillRect/>
          </a:stretch>
        </p:blipFill>
        <p:spPr>
          <a:xfrm>
            <a:off x="7489862" y="1592495"/>
            <a:ext cx="3942796" cy="38322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BC76B-1BA5-4E17-BF56-0DC36A992D14}"/>
              </a:ext>
            </a:extLst>
          </p:cNvPr>
          <p:cNvSpPr>
            <a:spLocks noGrp="1"/>
          </p:cNvSpPr>
          <p:nvPr>
            <p:ph idx="1"/>
          </p:nvPr>
        </p:nvSpPr>
        <p:spPr/>
        <p:txBody>
          <a:bodyPr/>
          <a:lstStyle/>
          <a:p>
            <a:pPr marL="0" indent="0">
              <a:buNone/>
            </a:pPr>
            <a:r>
              <a:rPr lang="en-US" b="1" dirty="0"/>
              <a:t>FIVE In Home Safety Analysis Questions</a:t>
            </a:r>
            <a:r>
              <a:rPr lang="en-US" dirty="0"/>
              <a:t>:</a:t>
            </a:r>
          </a:p>
          <a:p>
            <a:pPr lvl="1"/>
            <a:r>
              <a:rPr lang="en-US" dirty="0"/>
              <a:t>Is the parent willing/ able?</a:t>
            </a:r>
          </a:p>
          <a:p>
            <a:pPr lvl="1"/>
            <a:r>
              <a:rPr lang="en-US" dirty="0"/>
              <a:t>Is the home calm/ consistent?</a:t>
            </a:r>
          </a:p>
          <a:p>
            <a:pPr lvl="1"/>
            <a:r>
              <a:rPr lang="en-US" dirty="0"/>
              <a:t>Are there sufficient safety service providers available?</a:t>
            </a:r>
          </a:p>
          <a:p>
            <a:pPr lvl="1"/>
            <a:r>
              <a:rPr lang="en-US" dirty="0"/>
              <a:t>Is there sufficient information without professional evaluations needed?</a:t>
            </a:r>
          </a:p>
          <a:p>
            <a:pPr lvl="1"/>
            <a:r>
              <a:rPr lang="en-US" dirty="0"/>
              <a:t>Does the parent have a home to enact a safety plan?</a:t>
            </a:r>
          </a:p>
          <a:p>
            <a:pPr lvl="1"/>
            <a:endParaRPr lang="en-US" dirty="0"/>
          </a:p>
          <a:p>
            <a:pPr marL="457200" lvl="1" indent="0">
              <a:buNone/>
            </a:pPr>
            <a:r>
              <a:rPr lang="en-US" dirty="0"/>
              <a:t>If the answer to any of these questions is “</a:t>
            </a:r>
            <a:r>
              <a:rPr lang="en-US" b="1" u="sng" dirty="0">
                <a:solidFill>
                  <a:srgbClr val="FF0000"/>
                </a:solidFill>
              </a:rPr>
              <a:t>NO</a:t>
            </a:r>
            <a:r>
              <a:rPr lang="en-US" dirty="0"/>
              <a:t>” the child will be removed from home.  </a:t>
            </a:r>
          </a:p>
        </p:txBody>
      </p:sp>
      <p:sp>
        <p:nvSpPr>
          <p:cNvPr id="2" name="Title 1">
            <a:extLst>
              <a:ext uri="{FF2B5EF4-FFF2-40B4-BE49-F238E27FC236}">
                <a16:creationId xmlns:a16="http://schemas.microsoft.com/office/drawing/2014/main" id="{5B8D60AB-05BC-42C5-A6A6-27F2307E2010}"/>
              </a:ext>
            </a:extLst>
          </p:cNvPr>
          <p:cNvSpPr>
            <a:spLocks noGrp="1"/>
          </p:cNvSpPr>
          <p:nvPr>
            <p:ph type="title"/>
          </p:nvPr>
        </p:nvSpPr>
        <p:spPr/>
        <p:txBody>
          <a:bodyPr>
            <a:normAutofit/>
          </a:bodyPr>
          <a:lstStyle/>
          <a:p>
            <a:pPr algn="ctr"/>
            <a:r>
              <a:rPr lang="en-US" sz="3600" b="1" dirty="0"/>
              <a:t>Safety Determination </a:t>
            </a:r>
          </a:p>
        </p:txBody>
      </p:sp>
      <p:pic>
        <p:nvPicPr>
          <p:cNvPr id="5" name="Picture 4" descr="A sign on a pole&#10;&#10;Description automatically generated">
            <a:extLst>
              <a:ext uri="{FF2B5EF4-FFF2-40B4-BE49-F238E27FC236}">
                <a16:creationId xmlns:a16="http://schemas.microsoft.com/office/drawing/2014/main" id="{7D526B5B-D55A-4EE6-B74C-367AD68294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89194" y="1481329"/>
            <a:ext cx="3106221" cy="1746607"/>
          </a:xfrm>
          <a:prstGeom prst="rect">
            <a:avLst/>
          </a:prstGeom>
        </p:spPr>
      </p:pic>
    </p:spTree>
    <p:extLst>
      <p:ext uri="{BB962C8B-B14F-4D97-AF65-F5344CB8AC3E}">
        <p14:creationId xmlns:p14="http://schemas.microsoft.com/office/powerpoint/2010/main" val="28189405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F2647-1D0F-4B24-AC2A-4724E1F45AE6}"/>
              </a:ext>
            </a:extLst>
          </p:cNvPr>
          <p:cNvSpPr>
            <a:spLocks noGrp="1"/>
          </p:cNvSpPr>
          <p:nvPr>
            <p:ph idx="1"/>
          </p:nvPr>
        </p:nvSpPr>
        <p:spPr/>
        <p:txBody>
          <a:bodyPr/>
          <a:lstStyle/>
          <a:p>
            <a:pPr marL="109728" indent="0">
              <a:buNone/>
            </a:pPr>
            <a:r>
              <a:rPr lang="en-US" dirty="0"/>
              <a:t>The FFA consists of 6 domains:</a:t>
            </a:r>
          </a:p>
          <a:p>
            <a:pPr marL="566928" indent="-457200">
              <a:buAutoNum type="arabicPeriod"/>
            </a:pPr>
            <a:r>
              <a:rPr lang="en-US" dirty="0"/>
              <a:t>Extent of maltreatment</a:t>
            </a:r>
          </a:p>
          <a:p>
            <a:pPr marL="566928" indent="-457200">
              <a:buAutoNum type="arabicPeriod"/>
            </a:pPr>
            <a:r>
              <a:rPr lang="en-US" dirty="0"/>
              <a:t>Surrounding circumstances</a:t>
            </a:r>
          </a:p>
          <a:p>
            <a:pPr marL="566928" indent="-457200">
              <a:buAutoNum type="arabicPeriod"/>
            </a:pPr>
            <a:r>
              <a:rPr lang="en-US" dirty="0"/>
              <a:t>Child functioning</a:t>
            </a:r>
          </a:p>
          <a:p>
            <a:pPr marL="566928" indent="-457200">
              <a:buAutoNum type="arabicPeriod"/>
            </a:pPr>
            <a:r>
              <a:rPr lang="en-US" dirty="0"/>
              <a:t>Adult Functioning</a:t>
            </a:r>
          </a:p>
          <a:p>
            <a:pPr marL="566928" indent="-457200">
              <a:buAutoNum type="arabicPeriod"/>
            </a:pPr>
            <a:r>
              <a:rPr lang="en-US" dirty="0"/>
              <a:t>General Parenting practices</a:t>
            </a:r>
          </a:p>
          <a:p>
            <a:pPr marL="566928" indent="-457200">
              <a:buAutoNum type="arabicPeriod"/>
            </a:pPr>
            <a:r>
              <a:rPr lang="en-US" dirty="0"/>
              <a:t>Disciplinary Practices/Behavioral Management</a:t>
            </a:r>
          </a:p>
        </p:txBody>
      </p:sp>
      <p:sp>
        <p:nvSpPr>
          <p:cNvPr id="4" name="Title 3">
            <a:extLst>
              <a:ext uri="{FF2B5EF4-FFF2-40B4-BE49-F238E27FC236}">
                <a16:creationId xmlns:a16="http://schemas.microsoft.com/office/drawing/2014/main" id="{63374125-09A4-49F0-9C46-9F1BEAB5BDBF}"/>
              </a:ext>
            </a:extLst>
          </p:cNvPr>
          <p:cNvSpPr>
            <a:spLocks noGrp="1"/>
          </p:cNvSpPr>
          <p:nvPr>
            <p:ph type="title"/>
          </p:nvPr>
        </p:nvSpPr>
        <p:spPr/>
        <p:txBody>
          <a:bodyPr>
            <a:normAutofit fontScale="90000"/>
          </a:bodyPr>
          <a:lstStyle/>
          <a:p>
            <a:r>
              <a:rPr lang="en-US" dirty="0"/>
              <a:t>The Child Welfare Professional’s Tool:  Family Functioning Assessment (FFA):</a:t>
            </a:r>
          </a:p>
        </p:txBody>
      </p:sp>
      <p:graphicFrame>
        <p:nvGraphicFramePr>
          <p:cNvPr id="5" name="Content Placeholder 4">
            <a:extLst>
              <a:ext uri="{FF2B5EF4-FFF2-40B4-BE49-F238E27FC236}">
                <a16:creationId xmlns:a16="http://schemas.microsoft.com/office/drawing/2014/main" id="{DC89EE07-CEA9-492D-8FBC-4D4163EC1072}"/>
              </a:ext>
            </a:extLst>
          </p:cNvPr>
          <p:cNvGraphicFramePr>
            <a:graphicFrameLocks/>
          </p:cNvGraphicFramePr>
          <p:nvPr>
            <p:extLst>
              <p:ext uri="{D42A27DB-BD31-4B8C-83A1-F6EECF244321}">
                <p14:modId xmlns:p14="http://schemas.microsoft.com/office/powerpoint/2010/main" val="3419423323"/>
              </p:ext>
            </p:extLst>
          </p:nvPr>
        </p:nvGraphicFramePr>
        <p:xfrm>
          <a:off x="7335748" y="1571946"/>
          <a:ext cx="4592549" cy="484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4955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E0730-D27F-46D3-92DF-3ADEA2E45E9A}"/>
              </a:ext>
            </a:extLst>
          </p:cNvPr>
          <p:cNvSpPr>
            <a:spLocks noGrp="1"/>
          </p:cNvSpPr>
          <p:nvPr>
            <p:ph idx="1"/>
          </p:nvPr>
        </p:nvSpPr>
        <p:spPr>
          <a:xfrm>
            <a:off x="0" y="1191803"/>
            <a:ext cx="11582400" cy="4815490"/>
          </a:xfrm>
        </p:spPr>
        <p:txBody>
          <a:bodyPr>
            <a:normAutofit/>
          </a:bodyPr>
          <a:lstStyle/>
          <a:p>
            <a:r>
              <a:rPr lang="en-US" sz="2800" dirty="0"/>
              <a:t>The Florida Department of Children and Families (DCF) is committed to the well-being of children and their families. </a:t>
            </a:r>
          </a:p>
          <a:p>
            <a:endParaRPr lang="en-US" sz="2800" dirty="0"/>
          </a:p>
          <a:p>
            <a:r>
              <a:rPr lang="en-US" sz="2800" dirty="0"/>
              <a:t>The Department’s Child Welfare Program works in partnership with local communities, courts and tribes to ensure the safety, timely permanency and well-being of children. </a:t>
            </a:r>
            <a:endParaRPr lang="en-US" dirty="0"/>
          </a:p>
        </p:txBody>
      </p:sp>
      <p:sp>
        <p:nvSpPr>
          <p:cNvPr id="2" name="Title 1">
            <a:extLst>
              <a:ext uri="{FF2B5EF4-FFF2-40B4-BE49-F238E27FC236}">
                <a16:creationId xmlns:a16="http://schemas.microsoft.com/office/drawing/2014/main" id="{31289076-3573-4AD5-A2BC-C4A185741F74}"/>
              </a:ext>
            </a:extLst>
          </p:cNvPr>
          <p:cNvSpPr>
            <a:spLocks noGrp="1"/>
          </p:cNvSpPr>
          <p:nvPr>
            <p:ph type="title"/>
          </p:nvPr>
        </p:nvSpPr>
        <p:spPr>
          <a:xfrm>
            <a:off x="0" y="0"/>
            <a:ext cx="11582400" cy="1066800"/>
          </a:xfrm>
        </p:spPr>
        <p:txBody>
          <a:bodyPr>
            <a:normAutofit/>
          </a:bodyPr>
          <a:lstStyle/>
          <a:p>
            <a:pPr algn="ctr"/>
            <a:r>
              <a:rPr lang="en-US" sz="3600" b="1" dirty="0"/>
              <a:t>The Florida Department of Children and Families (DCF) </a:t>
            </a:r>
          </a:p>
        </p:txBody>
      </p:sp>
      <p:pic>
        <p:nvPicPr>
          <p:cNvPr id="5" name="Picture 4">
            <a:extLst>
              <a:ext uri="{FF2B5EF4-FFF2-40B4-BE49-F238E27FC236}">
                <a16:creationId xmlns:a16="http://schemas.microsoft.com/office/drawing/2014/main" id="{7412EE8D-B5EB-4A2A-987B-642BD8A168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6375" y="4181582"/>
            <a:ext cx="5566025" cy="2171946"/>
          </a:xfrm>
          <a:prstGeom prst="rect">
            <a:avLst/>
          </a:prstGeom>
        </p:spPr>
      </p:pic>
    </p:spTree>
    <p:extLst>
      <p:ext uri="{BB962C8B-B14F-4D97-AF65-F5344CB8AC3E}">
        <p14:creationId xmlns:p14="http://schemas.microsoft.com/office/powerpoint/2010/main" val="24214125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610" y="1"/>
            <a:ext cx="11332397" cy="1150705"/>
          </a:xfrm>
        </p:spPr>
        <p:txBody>
          <a:bodyPr>
            <a:noAutofit/>
          </a:bodyPr>
          <a:lstStyle/>
          <a:p>
            <a:pPr algn="ctr"/>
            <a:r>
              <a:rPr lang="en-US" sz="3600" dirty="0"/>
              <a:t>The Purpose of the Family Functioning Assessment (FFA):</a:t>
            </a:r>
          </a:p>
        </p:txBody>
      </p:sp>
      <p:sp>
        <p:nvSpPr>
          <p:cNvPr id="3" name="Content Placeholder 2"/>
          <p:cNvSpPr>
            <a:spLocks noGrp="1"/>
          </p:cNvSpPr>
          <p:nvPr>
            <p:ph idx="4294967295"/>
          </p:nvPr>
        </p:nvSpPr>
        <p:spPr>
          <a:xfrm>
            <a:off x="328774" y="1407560"/>
            <a:ext cx="10186826" cy="4769403"/>
          </a:xfrm>
        </p:spPr>
        <p:txBody>
          <a:bodyPr>
            <a:normAutofit/>
          </a:bodyPr>
          <a:lstStyle/>
          <a:p>
            <a:r>
              <a:rPr lang="en-US" sz="3200" dirty="0"/>
              <a:t>Fully describes what has or is happening in each domain, providing a clear picture and accurate understanding without having to refer to additional material.</a:t>
            </a:r>
          </a:p>
          <a:p>
            <a:pPr marL="109728" indent="0">
              <a:buNone/>
            </a:pPr>
            <a:endParaRPr lang="en-US" sz="3200" dirty="0"/>
          </a:p>
          <a:p>
            <a:r>
              <a:rPr lang="en-US" sz="3200" dirty="0"/>
              <a:t>Is essential to gaining a full understanding or complete picture each of the 6  domains.</a:t>
            </a:r>
          </a:p>
          <a:p>
            <a:pPr marL="0" indent="0">
              <a:buNone/>
            </a:pPr>
            <a:endParaRPr lang="en-US" dirty="0"/>
          </a:p>
          <a:p>
            <a:endParaRPr lang="en-US" dirty="0"/>
          </a:p>
        </p:txBody>
      </p:sp>
      <p:sp>
        <p:nvSpPr>
          <p:cNvPr id="4" name="Slide Number Placeholder 6"/>
          <p:cNvSpPr txBox="1">
            <a:spLocks noChangeArrowheads="1"/>
          </p:cNvSpPr>
          <p:nvPr/>
        </p:nvSpPr>
        <p:spPr>
          <a:xfrm>
            <a:off x="2603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9" name="Picture 8" descr="A close up of a toy&#10;&#10;Description automatically generated">
            <a:extLst>
              <a:ext uri="{FF2B5EF4-FFF2-40B4-BE49-F238E27FC236}">
                <a16:creationId xmlns:a16="http://schemas.microsoft.com/office/drawing/2014/main" id="{E2BF7976-9BCE-4791-8ABB-BD66D8DF3E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11749" y="4130211"/>
            <a:ext cx="3187558" cy="2575389"/>
          </a:xfrm>
          <a:prstGeom prst="rect">
            <a:avLst/>
          </a:prstGeom>
        </p:spPr>
      </p:pic>
    </p:spTree>
    <p:extLst>
      <p:ext uri="{BB962C8B-B14F-4D97-AF65-F5344CB8AC3E}">
        <p14:creationId xmlns:p14="http://schemas.microsoft.com/office/powerpoint/2010/main" val="15179128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ED5E4-5244-409C-AADA-669CC810A1FD}"/>
              </a:ext>
            </a:extLst>
          </p:cNvPr>
          <p:cNvSpPr>
            <a:spLocks noGrp="1"/>
          </p:cNvSpPr>
          <p:nvPr>
            <p:ph type="title"/>
          </p:nvPr>
        </p:nvSpPr>
        <p:spPr>
          <a:xfrm>
            <a:off x="71919" y="274638"/>
            <a:ext cx="12020764" cy="792162"/>
          </a:xfrm>
        </p:spPr>
        <p:txBody>
          <a:bodyPr>
            <a:noAutofit/>
          </a:bodyPr>
          <a:lstStyle/>
          <a:p>
            <a:pPr algn="ctr"/>
            <a:r>
              <a:rPr lang="en-US" sz="3600" dirty="0"/>
              <a:t>The Purpose of the Family Functioning Assessment (FFA):</a:t>
            </a:r>
          </a:p>
        </p:txBody>
      </p:sp>
      <p:sp>
        <p:nvSpPr>
          <p:cNvPr id="4" name="Content Placeholder 3">
            <a:extLst>
              <a:ext uri="{FF2B5EF4-FFF2-40B4-BE49-F238E27FC236}">
                <a16:creationId xmlns:a16="http://schemas.microsoft.com/office/drawing/2014/main" id="{B1F8C614-D7F6-4FAC-A4C5-DE063C8268AE}"/>
              </a:ext>
            </a:extLst>
          </p:cNvPr>
          <p:cNvSpPr>
            <a:spLocks noGrp="1"/>
          </p:cNvSpPr>
          <p:nvPr>
            <p:ph idx="1"/>
          </p:nvPr>
        </p:nvSpPr>
        <p:spPr/>
        <p:txBody>
          <a:bodyPr/>
          <a:lstStyle/>
          <a:p>
            <a:r>
              <a:rPr lang="en-US" sz="3200" dirty="0"/>
              <a:t>Adequately describes the role of other persons in the home or the family resource network.</a:t>
            </a:r>
          </a:p>
          <a:p>
            <a:pPr marL="109728" indent="0">
              <a:buNone/>
            </a:pPr>
            <a:endParaRPr lang="en-US" sz="3200" dirty="0"/>
          </a:p>
          <a:p>
            <a:r>
              <a:rPr lang="en-US" sz="3200" dirty="0"/>
              <a:t>Provides clear rationale for decision making and supports the identification of impending danger and diminished caregiver protective capacities.</a:t>
            </a:r>
          </a:p>
          <a:p>
            <a:endParaRPr lang="en-US" dirty="0"/>
          </a:p>
        </p:txBody>
      </p:sp>
      <p:pic>
        <p:nvPicPr>
          <p:cNvPr id="5" name="Picture 4" descr="A yellow sign with black letters on a cloudy day&#10;&#10;Description automatically generated">
            <a:extLst>
              <a:ext uri="{FF2B5EF4-FFF2-40B4-BE49-F238E27FC236}">
                <a16:creationId xmlns:a16="http://schemas.microsoft.com/office/drawing/2014/main" id="{93C38F81-1ACD-44EC-8A7C-A9B0984D76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5227" y="4366517"/>
            <a:ext cx="3106273" cy="2321960"/>
          </a:xfrm>
          <a:prstGeom prst="rect">
            <a:avLst/>
          </a:prstGeom>
        </p:spPr>
      </p:pic>
    </p:spTree>
    <p:extLst>
      <p:ext uri="{BB962C8B-B14F-4D97-AF65-F5344CB8AC3E}">
        <p14:creationId xmlns:p14="http://schemas.microsoft.com/office/powerpoint/2010/main" val="33602326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95F0-8897-48D2-8601-4C5AC51BDEA6}"/>
              </a:ext>
            </a:extLst>
          </p:cNvPr>
          <p:cNvSpPr>
            <a:spLocks noGrp="1"/>
          </p:cNvSpPr>
          <p:nvPr>
            <p:ph type="title" idx="4294967295"/>
          </p:nvPr>
        </p:nvSpPr>
        <p:spPr>
          <a:xfrm>
            <a:off x="801384" y="1"/>
            <a:ext cx="9714216" cy="1690688"/>
          </a:xfrm>
        </p:spPr>
        <p:txBody>
          <a:bodyPr>
            <a:normAutofit/>
          </a:bodyPr>
          <a:lstStyle/>
          <a:p>
            <a:r>
              <a:rPr lang="en-US" sz="3200" b="1" dirty="0"/>
              <a:t>Example of family Functioning Assessment (FFA)</a:t>
            </a:r>
          </a:p>
        </p:txBody>
      </p:sp>
      <p:sp>
        <p:nvSpPr>
          <p:cNvPr id="3" name="Content Placeholder 2">
            <a:extLst>
              <a:ext uri="{FF2B5EF4-FFF2-40B4-BE49-F238E27FC236}">
                <a16:creationId xmlns:a16="http://schemas.microsoft.com/office/drawing/2014/main" id="{4B630896-3C1C-45CA-854F-89FA6E0E1AFB}"/>
              </a:ext>
            </a:extLst>
          </p:cNvPr>
          <p:cNvSpPr>
            <a:spLocks noGrp="1"/>
          </p:cNvSpPr>
          <p:nvPr>
            <p:ph idx="4294967295"/>
          </p:nvPr>
        </p:nvSpPr>
        <p:spPr>
          <a:xfrm>
            <a:off x="0" y="1825625"/>
            <a:ext cx="10515600" cy="4351338"/>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2"/>
              </a:rPr>
              <a:t>http://centerforchildwelfare.fmhi.usf.edu/Preservice/CPISpecialtyTrack/CPI%20Sandler%20Documents/Sandler%20FFA-Investigation_v1_2014%203-15.pdf</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14710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102742" y="1818526"/>
            <a:ext cx="6229115" cy="4188766"/>
          </a:xfrm>
        </p:spPr>
        <p:txBody>
          <a:bodyPr>
            <a:noAutofit/>
          </a:bodyPr>
          <a:lstStyle/>
          <a:p>
            <a:pPr marL="566737" indent="-457200"/>
            <a:r>
              <a:rPr lang="en-US" dirty="0"/>
              <a:t>Caregiver Protective Capacities are personal qualities that are </a:t>
            </a:r>
            <a:r>
              <a:rPr lang="en-US" b="1" dirty="0"/>
              <a:t>behavioral, cognitive, </a:t>
            </a:r>
            <a:r>
              <a:rPr lang="en-US" dirty="0"/>
              <a:t>and</a:t>
            </a:r>
            <a:r>
              <a:rPr lang="en-US" b="1" dirty="0"/>
              <a:t> emotional </a:t>
            </a:r>
            <a:r>
              <a:rPr lang="en-US" dirty="0"/>
              <a:t>characteristics.</a:t>
            </a:r>
          </a:p>
          <a:p>
            <a:pPr marL="566737" indent="-457200"/>
            <a:endParaRPr lang="en-US" dirty="0"/>
          </a:p>
          <a:p>
            <a:pPr marL="566737" indent="-457200"/>
            <a:r>
              <a:rPr lang="en-US" dirty="0"/>
              <a:t>These characteristics can be specifically and directly associated with being </a:t>
            </a:r>
            <a:r>
              <a:rPr lang="en-US" b="1" dirty="0"/>
              <a:t>protective of one’s young, </a:t>
            </a:r>
            <a:r>
              <a:rPr lang="en-US" dirty="0"/>
              <a:t>which contribute to</a:t>
            </a:r>
            <a:r>
              <a:rPr lang="en-US" b="1" dirty="0"/>
              <a:t> vigilant child protection. </a:t>
            </a:r>
          </a:p>
          <a:p>
            <a:pPr marL="0" indent="0">
              <a:buNone/>
            </a:pPr>
            <a:endParaRPr lang="en-US" dirty="0"/>
          </a:p>
        </p:txBody>
      </p:sp>
      <p:pic>
        <p:nvPicPr>
          <p:cNvPr id="7" name="Content Placeholder 6" descr="images-21.jpe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a:xfrm>
            <a:off x="7710713" y="1818526"/>
            <a:ext cx="3643086" cy="4525963"/>
          </a:xfrm>
        </p:spPr>
      </p:pic>
      <p:sp>
        <p:nvSpPr>
          <p:cNvPr id="2" name="Title 1"/>
          <p:cNvSpPr>
            <a:spLocks noGrp="1"/>
          </p:cNvSpPr>
          <p:nvPr>
            <p:ph type="title"/>
          </p:nvPr>
        </p:nvSpPr>
        <p:spPr>
          <a:xfrm>
            <a:off x="688368" y="365125"/>
            <a:ext cx="10665431" cy="1325563"/>
          </a:xfrm>
        </p:spPr>
        <p:txBody>
          <a:bodyPr>
            <a:normAutofit/>
          </a:bodyPr>
          <a:lstStyle/>
          <a:p>
            <a:r>
              <a:rPr lang="en-US" sz="4000" b="1" dirty="0"/>
              <a:t>Definition of Caregiver Protective Capacities</a:t>
            </a:r>
          </a:p>
        </p:txBody>
      </p:sp>
    </p:spTree>
    <p:extLst>
      <p:ext uri="{BB962C8B-B14F-4D97-AF65-F5344CB8AC3E}">
        <p14:creationId xmlns:p14="http://schemas.microsoft.com/office/powerpoint/2010/main" val="40510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1BD10D-BFEC-4530-88B4-5E185FA911E7}"/>
              </a:ext>
            </a:extLst>
          </p:cNvPr>
          <p:cNvSpPr>
            <a:spLocks noGrp="1"/>
          </p:cNvSpPr>
          <p:nvPr>
            <p:ph type="title"/>
          </p:nvPr>
        </p:nvSpPr>
        <p:spPr/>
        <p:txBody>
          <a:bodyPr>
            <a:noAutofit/>
          </a:bodyPr>
          <a:lstStyle/>
          <a:p>
            <a:r>
              <a:rPr lang="en-US" sz="3600" dirty="0">
                <a:solidFill>
                  <a:schemeClr val="tx1"/>
                </a:solidFill>
              </a:rPr>
              <a:t>When is a Parent or Caregiver Protective?</a:t>
            </a:r>
          </a:p>
        </p:txBody>
      </p:sp>
      <p:pic>
        <p:nvPicPr>
          <p:cNvPr id="11" name="Picture Placeholder 10" descr="A person sitting on a bench posing for the camera&#10;&#10;Description automatically generated">
            <a:extLst>
              <a:ext uri="{FF2B5EF4-FFF2-40B4-BE49-F238E27FC236}">
                <a16:creationId xmlns:a16="http://schemas.microsoft.com/office/drawing/2014/main" id="{CFC04C94-DEA2-45EF-8CFD-073E322B9157}"/>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744" b="24744"/>
          <a:stretch>
            <a:fillRect/>
          </a:stretch>
        </p:blipFill>
        <p:spPr>
          <a:xfrm>
            <a:off x="232881" y="118049"/>
            <a:ext cx="11582400" cy="4389120"/>
          </a:xfrm>
        </p:spPr>
      </p:pic>
    </p:spTree>
    <p:extLst>
      <p:ext uri="{BB962C8B-B14F-4D97-AF65-F5344CB8AC3E}">
        <p14:creationId xmlns:p14="http://schemas.microsoft.com/office/powerpoint/2010/main" val="24355763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616007" y="1066801"/>
          <a:ext cx="6802058" cy="436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Protective Capacities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Tape.ashx.png"/>
          <p:cNvPicPr>
            <a:picLocks noGrp="1" noChangeAspect="1"/>
          </p:cNvPicPr>
          <p:nvPr>
            <p:ph idx="1"/>
          </p:nvPr>
        </p:nvPicPr>
        <p:blipFill>
          <a:blip r:embed="rId3"/>
          <a:stretch>
            <a:fillRect/>
          </a:stretch>
        </p:blipFill>
        <p:spPr>
          <a:xfrm>
            <a:off x="2324365" y="1481138"/>
            <a:ext cx="7543270" cy="4525962"/>
          </a:xfrm>
        </p:spPr>
      </p:pic>
      <p:sp>
        <p:nvSpPr>
          <p:cNvPr id="2" name="Title 1"/>
          <p:cNvSpPr>
            <a:spLocks noGrp="1"/>
          </p:cNvSpPr>
          <p:nvPr>
            <p:ph type="title"/>
          </p:nvPr>
        </p:nvSpPr>
        <p:spPr/>
        <p:txBody>
          <a:bodyPr/>
          <a:lstStyle/>
          <a:p>
            <a:r>
              <a:rPr lang="en-US" dirty="0"/>
              <a:t>Definition of Protective Capacity</a:t>
            </a:r>
          </a:p>
        </p:txBody>
      </p:sp>
      <p:sp>
        <p:nvSpPr>
          <p:cNvPr id="6" name="TextBox 5"/>
          <p:cNvSpPr txBox="1"/>
          <p:nvPr/>
        </p:nvSpPr>
        <p:spPr>
          <a:xfrm>
            <a:off x="3886727" y="2822924"/>
            <a:ext cx="5213445" cy="2062103"/>
          </a:xfrm>
          <a:prstGeom prst="rect">
            <a:avLst/>
          </a:prstGeom>
          <a:noFill/>
        </p:spPr>
        <p:txBody>
          <a:bodyPr wrap="square" rtlCol="0">
            <a:spAutoFit/>
          </a:bodyPr>
          <a:lstStyle/>
          <a:p>
            <a:pPr defTabSz="457200"/>
            <a:r>
              <a:rPr lang="en-US" sz="3200" dirty="0">
                <a:solidFill>
                  <a:prstClr val="black"/>
                </a:solidFill>
                <a:latin typeface="Tekton Pro" pitchFamily="34" charset="0"/>
              </a:rPr>
              <a:t>Protective Capacity…how a parent thinks, feels, and acts…helps control the safety threat to the child.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147F37-C8C1-4A8B-9933-DB68B60A156F}"/>
              </a:ext>
            </a:extLst>
          </p:cNvPr>
          <p:cNvSpPr>
            <a:spLocks noGrp="1"/>
          </p:cNvSpPr>
          <p:nvPr>
            <p:ph idx="1"/>
          </p:nvPr>
        </p:nvSpPr>
        <p:spPr>
          <a:xfrm>
            <a:off x="647272" y="1335641"/>
            <a:ext cx="5880850" cy="4671652"/>
          </a:xfrm>
        </p:spPr>
        <p:txBody>
          <a:bodyPr>
            <a:normAutofit lnSpcReduction="10000"/>
          </a:bodyPr>
          <a:lstStyle/>
          <a:p>
            <a:pPr marL="342900" lvl="0" indent="-342900" defTabSz="457200">
              <a:spcBef>
                <a:spcPts val="0"/>
              </a:spcBef>
              <a:spcAft>
                <a:spcPts val="0"/>
              </a:spcAft>
              <a:buClrTx/>
              <a:buSzTx/>
              <a:buNone/>
              <a:defRPr/>
            </a:pPr>
            <a:r>
              <a:rPr lang="en-US" sz="3200" dirty="0">
                <a:solidFill>
                  <a:srgbClr val="474B78">
                    <a:lumMod val="75000"/>
                  </a:srgbClr>
                </a:solidFill>
                <a:latin typeface="Calibri"/>
                <a:cs typeface="+mn-cs"/>
              </a:rPr>
              <a:t>Examples:</a:t>
            </a:r>
          </a:p>
          <a:p>
            <a:pPr marL="342900" indent="-342900" defTabSz="457200">
              <a:spcBef>
                <a:spcPts val="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Reality oriented</a:t>
            </a:r>
          </a:p>
          <a:p>
            <a:pPr marL="0" indent="0" defTabSz="457200">
              <a:spcBef>
                <a:spcPts val="0"/>
              </a:spcBef>
              <a:spcAft>
                <a:spcPts val="0"/>
              </a:spcAft>
              <a:buClrTx/>
              <a:buSzTx/>
              <a:buNone/>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Accurate perception of a child</a:t>
            </a:r>
          </a:p>
          <a:p>
            <a:pPr marL="0" indent="0" defTabSz="457200">
              <a:spcBef>
                <a:spcPts val="0"/>
              </a:spcBef>
              <a:spcAft>
                <a:spcPts val="0"/>
              </a:spcAft>
              <a:buClrTx/>
              <a:buSzTx/>
              <a:buNone/>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Recognition of a child’s need</a:t>
            </a:r>
          </a:p>
          <a:p>
            <a:pPr marL="0" indent="0" defTabSz="457200">
              <a:spcBef>
                <a:spcPts val="0"/>
              </a:spcBef>
              <a:spcAft>
                <a:spcPts val="0"/>
              </a:spcAft>
              <a:buClrTx/>
              <a:buSzTx/>
              <a:buNone/>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Ability to accurately process and interpret various stimuli</a:t>
            </a:r>
          </a:p>
          <a:p>
            <a:pPr marL="342900" indent="-342900" defTabSz="457200">
              <a:spcBef>
                <a:spcPts val="0"/>
              </a:spcBef>
              <a:spcAft>
                <a:spcPts val="0"/>
              </a:spcAft>
              <a:buClrTx/>
              <a:buSzTx/>
              <a:defRPr/>
            </a:pPr>
            <a:endParaRPr lang="en-US" sz="3200" dirty="0">
              <a:solidFill>
                <a:srgbClr val="474B78">
                  <a:lumMod val="75000"/>
                </a:srgbClr>
              </a:solidFill>
              <a:latin typeface="Calibri"/>
              <a:cs typeface="+mn-cs"/>
            </a:endParaRPr>
          </a:p>
          <a:p>
            <a:pPr marL="109728" indent="0">
              <a:buNone/>
            </a:pPr>
            <a:endParaRPr lang="en-US" dirty="0"/>
          </a:p>
        </p:txBody>
      </p:sp>
      <p:sp>
        <p:nvSpPr>
          <p:cNvPr id="4" name="Title 3">
            <a:extLst>
              <a:ext uri="{FF2B5EF4-FFF2-40B4-BE49-F238E27FC236}">
                <a16:creationId xmlns:a16="http://schemas.microsoft.com/office/drawing/2014/main" id="{93D225CE-7F75-4B58-95A6-0BABC35B2245}"/>
              </a:ext>
            </a:extLst>
          </p:cNvPr>
          <p:cNvSpPr>
            <a:spLocks noGrp="1"/>
          </p:cNvSpPr>
          <p:nvPr>
            <p:ph type="title"/>
          </p:nvPr>
        </p:nvSpPr>
        <p:spPr>
          <a:xfrm>
            <a:off x="647272" y="0"/>
            <a:ext cx="10935128" cy="1066800"/>
          </a:xfrm>
        </p:spPr>
        <p:txBody>
          <a:bodyPr>
            <a:normAutofit/>
          </a:bodyPr>
          <a:lstStyle/>
          <a:p>
            <a:pPr algn="ctr"/>
            <a:r>
              <a:rPr lang="en-US" sz="3600" dirty="0"/>
              <a:t>Cognitive Protective Capacity </a:t>
            </a:r>
          </a:p>
        </p:txBody>
      </p:sp>
      <p:pic>
        <p:nvPicPr>
          <p:cNvPr id="17" name="Picture 16">
            <a:extLst>
              <a:ext uri="{FF2B5EF4-FFF2-40B4-BE49-F238E27FC236}">
                <a16:creationId xmlns:a16="http://schemas.microsoft.com/office/drawing/2014/main" id="{33DF0A59-25E9-48F5-8B51-D3D9979BC6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9429" y="1335641"/>
            <a:ext cx="5334571" cy="5068097"/>
          </a:xfrm>
          <a:prstGeom prst="rect">
            <a:avLst/>
          </a:prstGeom>
        </p:spPr>
      </p:pic>
    </p:spTree>
    <p:extLst>
      <p:ext uri="{BB962C8B-B14F-4D97-AF65-F5344CB8AC3E}">
        <p14:creationId xmlns:p14="http://schemas.microsoft.com/office/powerpoint/2010/main" val="3226346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866F62-FDA5-4EB9-A04A-7B8A101F3E0A}"/>
              </a:ext>
            </a:extLst>
          </p:cNvPr>
          <p:cNvSpPr>
            <a:spLocks noGrp="1"/>
          </p:cNvSpPr>
          <p:nvPr>
            <p:ph idx="1"/>
          </p:nvPr>
        </p:nvSpPr>
        <p:spPr/>
        <p:txBody>
          <a:bodyPr/>
          <a:lstStyle/>
          <a:p>
            <a:pPr marL="0" indent="0" defTabSz="457200">
              <a:spcBef>
                <a:spcPts val="0"/>
              </a:spcBef>
              <a:spcAft>
                <a:spcPts val="0"/>
              </a:spcAft>
              <a:buClrTx/>
              <a:buSzTx/>
              <a:buNone/>
              <a:defRPr/>
            </a:pPr>
            <a:r>
              <a:rPr lang="en-US" sz="3200" dirty="0">
                <a:solidFill>
                  <a:srgbClr val="474B78">
                    <a:lumMod val="75000"/>
                  </a:srgbClr>
                </a:solidFill>
                <a:latin typeface="Calibri"/>
              </a:rPr>
              <a:t>Examples:</a:t>
            </a:r>
          </a:p>
          <a:p>
            <a:pPr marL="342900" indent="-342900" defTabSz="457200">
              <a:spcBef>
                <a:spcPts val="0"/>
              </a:spcBef>
              <a:spcAft>
                <a:spcPts val="0"/>
              </a:spcAft>
              <a:buClrTx/>
              <a:buSzTx/>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Understanding of protective role</a:t>
            </a:r>
          </a:p>
          <a:p>
            <a:pPr marL="0" indent="0" defTabSz="457200">
              <a:spcBef>
                <a:spcPts val="0"/>
              </a:spcBef>
              <a:spcAft>
                <a:spcPts val="0"/>
              </a:spcAft>
              <a:buClrTx/>
              <a:buSzTx/>
              <a:buNone/>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Intellectually able</a:t>
            </a:r>
          </a:p>
          <a:p>
            <a:pPr marL="0" indent="0" defTabSz="457200">
              <a:spcBef>
                <a:spcPts val="0"/>
              </a:spcBef>
              <a:spcAft>
                <a:spcPts val="0"/>
              </a:spcAft>
              <a:buClrTx/>
              <a:buSzTx/>
              <a:buNone/>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Understanding and recognizing threats (i.e.…Inadequate Supervision, Violence, Substance Use, Mental Health Struggles)</a:t>
            </a:r>
          </a:p>
          <a:p>
            <a:pPr marL="109728" indent="0">
              <a:buNone/>
            </a:pPr>
            <a:endParaRPr lang="en-US" dirty="0"/>
          </a:p>
        </p:txBody>
      </p:sp>
      <p:sp>
        <p:nvSpPr>
          <p:cNvPr id="4" name="Title 3">
            <a:extLst>
              <a:ext uri="{FF2B5EF4-FFF2-40B4-BE49-F238E27FC236}">
                <a16:creationId xmlns:a16="http://schemas.microsoft.com/office/drawing/2014/main" id="{1D030B87-0D59-4AAE-8F50-2AED202093B5}"/>
              </a:ext>
            </a:extLst>
          </p:cNvPr>
          <p:cNvSpPr>
            <a:spLocks noGrp="1"/>
          </p:cNvSpPr>
          <p:nvPr>
            <p:ph type="title"/>
          </p:nvPr>
        </p:nvSpPr>
        <p:spPr/>
        <p:txBody>
          <a:bodyPr>
            <a:normAutofit/>
          </a:bodyPr>
          <a:lstStyle/>
          <a:p>
            <a:pPr algn="ctr"/>
            <a:r>
              <a:rPr lang="en-US" sz="3600" dirty="0"/>
              <a:t>Cognitive Protective Capacity </a:t>
            </a:r>
          </a:p>
        </p:txBody>
      </p:sp>
      <p:pic>
        <p:nvPicPr>
          <p:cNvPr id="6" name="Picture 5" descr="A person posing for a picture&#10;&#10;Description automatically generated">
            <a:extLst>
              <a:ext uri="{FF2B5EF4-FFF2-40B4-BE49-F238E27FC236}">
                <a16:creationId xmlns:a16="http://schemas.microsoft.com/office/drawing/2014/main" id="{0AD737B0-4491-40A8-A8EF-2E3D5EA34E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4508" y="1481329"/>
            <a:ext cx="5048036" cy="2617899"/>
          </a:xfrm>
          <a:prstGeom prst="rect">
            <a:avLst/>
          </a:prstGeom>
        </p:spPr>
      </p:pic>
    </p:spTree>
    <p:extLst>
      <p:ext uri="{BB962C8B-B14F-4D97-AF65-F5344CB8AC3E}">
        <p14:creationId xmlns:p14="http://schemas.microsoft.com/office/powerpoint/2010/main" val="17220719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E4C55-7068-49B4-A047-77BE26DAC23A}"/>
              </a:ext>
            </a:extLst>
          </p:cNvPr>
          <p:cNvSpPr>
            <a:spLocks noGrp="1"/>
          </p:cNvSpPr>
          <p:nvPr>
            <p:ph idx="1"/>
          </p:nvPr>
        </p:nvSpPr>
        <p:spPr>
          <a:xfrm>
            <a:off x="1448656" y="1479479"/>
            <a:ext cx="9524144" cy="4322330"/>
          </a:xfrm>
        </p:spPr>
        <p:txBody>
          <a:bodyPr>
            <a:normAutofit/>
          </a:bodyPr>
          <a:lstStyle/>
          <a:p>
            <a:pPr marL="342900" lvl="0" indent="-342900" defTabSz="457200">
              <a:spcBef>
                <a:spcPct val="20000"/>
              </a:spcBef>
              <a:spcAft>
                <a:spcPts val="0"/>
              </a:spcAft>
              <a:buClrTx/>
              <a:buSzTx/>
              <a:buNone/>
              <a:defRPr/>
            </a:pPr>
            <a:r>
              <a:rPr lang="en-US" sz="3200" dirty="0">
                <a:solidFill>
                  <a:srgbClr val="474B78">
                    <a:lumMod val="75000"/>
                  </a:srgbClr>
                </a:solidFill>
                <a:latin typeface="Calibri"/>
                <a:cs typeface="+mn-cs"/>
              </a:rPr>
              <a:t>Examples: </a:t>
            </a:r>
          </a:p>
          <a:p>
            <a:pPr marL="342900" indent="-342900" defTabSz="457200">
              <a:spcBef>
                <a:spcPct val="2000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ct val="20000"/>
              </a:spcBef>
              <a:spcAft>
                <a:spcPts val="0"/>
              </a:spcAft>
              <a:buClrTx/>
              <a:buSzTx/>
              <a:defRPr/>
            </a:pPr>
            <a:r>
              <a:rPr lang="en-US" sz="3200" dirty="0">
                <a:solidFill>
                  <a:srgbClr val="474B78">
                    <a:lumMod val="75000"/>
                  </a:srgbClr>
                </a:solidFill>
                <a:latin typeface="Calibri"/>
                <a:cs typeface="+mn-cs"/>
              </a:rPr>
              <a:t>Physical capacity and energy</a:t>
            </a:r>
          </a:p>
          <a:p>
            <a:pPr marL="0" indent="0" defTabSz="457200">
              <a:spcBef>
                <a:spcPct val="20000"/>
              </a:spcBef>
              <a:spcAft>
                <a:spcPts val="0"/>
              </a:spcAft>
              <a:buClrTx/>
              <a:buSzTx/>
              <a:buNone/>
              <a:defRPr/>
            </a:pPr>
            <a:endParaRPr lang="en-US" sz="3200" dirty="0">
              <a:solidFill>
                <a:srgbClr val="474B78">
                  <a:lumMod val="75000"/>
                </a:srgbClr>
              </a:solidFill>
              <a:latin typeface="Calibri"/>
              <a:cs typeface="+mn-cs"/>
            </a:endParaRPr>
          </a:p>
          <a:p>
            <a:pPr marL="342900" indent="-342900" defTabSz="457200">
              <a:spcBef>
                <a:spcPct val="20000"/>
              </a:spcBef>
              <a:spcAft>
                <a:spcPts val="0"/>
              </a:spcAft>
              <a:buClrTx/>
              <a:buSzTx/>
              <a:defRPr/>
            </a:pPr>
            <a:r>
              <a:rPr lang="en-US" sz="3200" dirty="0">
                <a:solidFill>
                  <a:srgbClr val="474B78">
                    <a:lumMod val="75000"/>
                  </a:srgbClr>
                </a:solidFill>
                <a:latin typeface="Calibri"/>
                <a:cs typeface="+mn-cs"/>
              </a:rPr>
              <a:t>Ability to set aside own needs </a:t>
            </a:r>
          </a:p>
          <a:p>
            <a:pPr marL="342900" indent="-342900" defTabSz="457200">
              <a:spcBef>
                <a:spcPct val="2000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ct val="20000"/>
              </a:spcBef>
              <a:spcAft>
                <a:spcPts val="0"/>
              </a:spcAft>
              <a:buClrTx/>
              <a:buSzTx/>
              <a:defRPr/>
            </a:pPr>
            <a:r>
              <a:rPr lang="en-US" sz="3200" dirty="0">
                <a:solidFill>
                  <a:srgbClr val="474B78">
                    <a:lumMod val="75000"/>
                  </a:srgbClr>
                </a:solidFill>
                <a:latin typeface="Calibri"/>
                <a:cs typeface="+mn-cs"/>
              </a:rPr>
              <a:t>Adaptive, assertive and responsive</a:t>
            </a:r>
          </a:p>
          <a:p>
            <a:pPr marL="342900" indent="-342900" defTabSz="457200">
              <a:spcBef>
                <a:spcPct val="20000"/>
              </a:spcBef>
              <a:spcAft>
                <a:spcPts val="0"/>
              </a:spcAft>
              <a:buClrTx/>
              <a:buSzTx/>
              <a:defRPr/>
            </a:pPr>
            <a:endParaRPr lang="en-US" sz="3200" dirty="0">
              <a:solidFill>
                <a:srgbClr val="474B78">
                  <a:lumMod val="75000"/>
                </a:srgbClr>
              </a:solidFill>
              <a:latin typeface="Calibri"/>
              <a:cs typeface="+mn-cs"/>
            </a:endParaRPr>
          </a:p>
          <a:p>
            <a:endParaRPr lang="en-US" dirty="0"/>
          </a:p>
        </p:txBody>
      </p:sp>
      <p:sp>
        <p:nvSpPr>
          <p:cNvPr id="4" name="Title 3">
            <a:extLst>
              <a:ext uri="{FF2B5EF4-FFF2-40B4-BE49-F238E27FC236}">
                <a16:creationId xmlns:a16="http://schemas.microsoft.com/office/drawing/2014/main" id="{5097133B-9BCA-4704-973C-511FC514A7DC}"/>
              </a:ext>
            </a:extLst>
          </p:cNvPr>
          <p:cNvSpPr>
            <a:spLocks noGrp="1"/>
          </p:cNvSpPr>
          <p:nvPr>
            <p:ph type="title"/>
          </p:nvPr>
        </p:nvSpPr>
        <p:spPr>
          <a:xfrm>
            <a:off x="0" y="0"/>
            <a:ext cx="11582400" cy="1066800"/>
          </a:xfrm>
        </p:spPr>
        <p:txBody>
          <a:bodyPr>
            <a:normAutofit/>
          </a:bodyPr>
          <a:lstStyle/>
          <a:p>
            <a:pPr algn="ctr"/>
            <a:r>
              <a:rPr lang="en-US" sz="3600" dirty="0"/>
              <a:t>Behavioral Protective Capacity </a:t>
            </a:r>
          </a:p>
        </p:txBody>
      </p:sp>
      <p:pic>
        <p:nvPicPr>
          <p:cNvPr id="6" name="Picture 5" descr="A person holding a baby&#10;&#10;Description automatically generated">
            <a:extLst>
              <a:ext uri="{FF2B5EF4-FFF2-40B4-BE49-F238E27FC236}">
                <a16:creationId xmlns:a16="http://schemas.microsoft.com/office/drawing/2014/main" id="{D7D9FDD4-98E6-427E-AEFE-AC1B020B16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88494" y="2231852"/>
            <a:ext cx="3893906" cy="3406139"/>
          </a:xfrm>
          <a:prstGeom prst="rect">
            <a:avLst/>
          </a:prstGeom>
        </p:spPr>
      </p:pic>
      <p:sp>
        <p:nvSpPr>
          <p:cNvPr id="7" name="TextBox 6">
            <a:extLst>
              <a:ext uri="{FF2B5EF4-FFF2-40B4-BE49-F238E27FC236}">
                <a16:creationId xmlns:a16="http://schemas.microsoft.com/office/drawing/2014/main" id="{46391D03-95E0-41F6-BAB2-5D2DC7D5F960}"/>
              </a:ext>
            </a:extLst>
          </p:cNvPr>
          <p:cNvSpPr txBox="1"/>
          <p:nvPr/>
        </p:nvSpPr>
        <p:spPr>
          <a:xfrm>
            <a:off x="7876695" y="8129271"/>
            <a:ext cx="3530614" cy="369332"/>
          </a:xfrm>
          <a:prstGeom prst="rect">
            <a:avLst/>
          </a:prstGeom>
          <a:noFill/>
        </p:spPr>
        <p:txBody>
          <a:bodyPr wrap="square" rtlCol="0">
            <a:spAutoFit/>
          </a:bodyPr>
          <a:lstStyle/>
          <a:p>
            <a:r>
              <a:rPr lang="en-US" sz="900">
                <a:hlinkClick r:id="rId3" tooltip="http://www.ag.ndsu.edu/eatsmart/eat-smart.-play-hard.-magazines-1/2014-2015-eat-smart.-play-hard.-magazine-1/practices-for-parent-infant-play"/>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4376965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29A3C-0F7B-4ADA-B04E-6E7A85125627}"/>
              </a:ext>
            </a:extLst>
          </p:cNvPr>
          <p:cNvSpPr>
            <a:spLocks noGrp="1"/>
          </p:cNvSpPr>
          <p:nvPr>
            <p:ph idx="1"/>
          </p:nvPr>
        </p:nvSpPr>
        <p:spPr>
          <a:xfrm>
            <a:off x="0" y="1253447"/>
            <a:ext cx="11582400" cy="4753845"/>
          </a:xfrm>
        </p:spPr>
        <p:txBody>
          <a:bodyPr>
            <a:normAutofit/>
          </a:bodyPr>
          <a:lstStyle/>
          <a:p>
            <a:r>
              <a:rPr lang="en-US" sz="3200" b="1" dirty="0"/>
              <a:t>Prevention of family separation </a:t>
            </a:r>
          </a:p>
          <a:p>
            <a:pPr marL="109728" indent="0">
              <a:buNone/>
            </a:pPr>
            <a:endParaRPr lang="en-US" sz="3200" b="1" dirty="0"/>
          </a:p>
          <a:p>
            <a:r>
              <a:rPr lang="en-US" sz="3200" b="1" dirty="0"/>
              <a:t>Protection of children</a:t>
            </a:r>
          </a:p>
          <a:p>
            <a:pPr marL="109728" indent="0">
              <a:buNone/>
            </a:pPr>
            <a:endParaRPr lang="en-US" sz="3200" dirty="0"/>
          </a:p>
          <a:p>
            <a:r>
              <a:rPr lang="en-US" sz="3200" b="1" dirty="0"/>
              <a:t>Reunification of families</a:t>
            </a:r>
          </a:p>
          <a:p>
            <a:pPr marL="109728" indent="0">
              <a:buNone/>
            </a:pPr>
            <a:endParaRPr lang="en-US" sz="3200" dirty="0"/>
          </a:p>
          <a:p>
            <a:pPr marL="109728" indent="0">
              <a:buNone/>
            </a:pPr>
            <a:endParaRPr lang="en-US" dirty="0"/>
          </a:p>
        </p:txBody>
      </p:sp>
      <p:sp>
        <p:nvSpPr>
          <p:cNvPr id="2" name="Title 1">
            <a:extLst>
              <a:ext uri="{FF2B5EF4-FFF2-40B4-BE49-F238E27FC236}">
                <a16:creationId xmlns:a16="http://schemas.microsoft.com/office/drawing/2014/main" id="{1D2687AA-66C5-497E-A35F-2E19EF606CDB}"/>
              </a:ext>
            </a:extLst>
          </p:cNvPr>
          <p:cNvSpPr>
            <a:spLocks noGrp="1"/>
          </p:cNvSpPr>
          <p:nvPr>
            <p:ph type="title"/>
          </p:nvPr>
        </p:nvSpPr>
        <p:spPr>
          <a:xfrm>
            <a:off x="0" y="339046"/>
            <a:ext cx="11582400" cy="727753"/>
          </a:xfrm>
        </p:spPr>
        <p:txBody>
          <a:bodyPr>
            <a:noAutofit/>
          </a:bodyPr>
          <a:lstStyle/>
          <a:p>
            <a:pPr algn="ctr"/>
            <a:r>
              <a:rPr lang="en-US" sz="3600" b="1" dirty="0"/>
              <a:t>Child Welfare Program </a:t>
            </a:r>
            <a:r>
              <a:rPr lang="en-US" sz="3600" dirty="0"/>
              <a:t>G</a:t>
            </a:r>
            <a:r>
              <a:rPr lang="en-US" sz="3600" b="1" dirty="0"/>
              <a:t>oals:</a:t>
            </a:r>
            <a:br>
              <a:rPr lang="en-US" sz="3600" b="1" dirty="0"/>
            </a:br>
            <a:endParaRPr lang="en-US" sz="3600" b="1" dirty="0"/>
          </a:p>
        </p:txBody>
      </p:sp>
      <p:pic>
        <p:nvPicPr>
          <p:cNvPr id="5" name="Picture 4">
            <a:extLst>
              <a:ext uri="{FF2B5EF4-FFF2-40B4-BE49-F238E27FC236}">
                <a16:creationId xmlns:a16="http://schemas.microsoft.com/office/drawing/2014/main" id="{1F967E87-0CBE-42D6-A8CA-83F035DE1D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8193" y="1934044"/>
            <a:ext cx="6711594" cy="4474396"/>
          </a:xfrm>
          <a:prstGeom prst="rect">
            <a:avLst/>
          </a:prstGeom>
        </p:spPr>
      </p:pic>
    </p:spTree>
    <p:extLst>
      <p:ext uri="{BB962C8B-B14F-4D97-AF65-F5344CB8AC3E}">
        <p14:creationId xmlns:p14="http://schemas.microsoft.com/office/powerpoint/2010/main" val="39449161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C3BED-1BD2-4CEA-869B-91D585BE06BE}"/>
              </a:ext>
            </a:extLst>
          </p:cNvPr>
          <p:cNvSpPr>
            <a:spLocks noGrp="1"/>
          </p:cNvSpPr>
          <p:nvPr>
            <p:ph idx="1"/>
          </p:nvPr>
        </p:nvSpPr>
        <p:spPr>
          <a:xfrm>
            <a:off x="1111892" y="1474391"/>
            <a:ext cx="10972800" cy="4525963"/>
          </a:xfrm>
        </p:spPr>
        <p:txBody>
          <a:bodyPr/>
          <a:lstStyle/>
          <a:p>
            <a:pPr marL="0" indent="0" defTabSz="457200">
              <a:spcBef>
                <a:spcPct val="20000"/>
              </a:spcBef>
              <a:spcAft>
                <a:spcPts val="0"/>
              </a:spcAft>
              <a:buClrTx/>
              <a:buSzTx/>
              <a:buNone/>
              <a:defRPr/>
            </a:pPr>
            <a:r>
              <a:rPr lang="en-US" sz="3200" dirty="0">
                <a:solidFill>
                  <a:srgbClr val="474B78">
                    <a:lumMod val="75000"/>
                  </a:srgbClr>
                </a:solidFill>
                <a:latin typeface="Calibri"/>
              </a:rPr>
              <a:t>Examples:</a:t>
            </a:r>
          </a:p>
          <a:p>
            <a:pPr marL="342900" indent="-342900" defTabSz="457200">
              <a:spcBef>
                <a:spcPct val="20000"/>
              </a:spcBef>
              <a:spcAft>
                <a:spcPts val="0"/>
              </a:spcAft>
              <a:buClrTx/>
              <a:buSzTx/>
              <a:defRPr/>
            </a:pPr>
            <a:endParaRPr lang="en-US" sz="3200" dirty="0">
              <a:solidFill>
                <a:srgbClr val="474B78">
                  <a:lumMod val="75000"/>
                </a:srgbClr>
              </a:solidFill>
              <a:latin typeface="Calibri"/>
            </a:endParaRPr>
          </a:p>
          <a:p>
            <a:pPr marL="342900" indent="-342900" defTabSz="457200">
              <a:spcBef>
                <a:spcPct val="20000"/>
              </a:spcBef>
              <a:spcAft>
                <a:spcPts val="0"/>
              </a:spcAft>
              <a:buClrTx/>
              <a:buSzTx/>
              <a:defRPr/>
            </a:pPr>
            <a:r>
              <a:rPr lang="en-US" sz="3200" dirty="0">
                <a:solidFill>
                  <a:srgbClr val="474B78">
                    <a:lumMod val="75000"/>
                  </a:srgbClr>
                </a:solidFill>
                <a:latin typeface="Calibri"/>
              </a:rPr>
              <a:t>Takes action </a:t>
            </a:r>
          </a:p>
          <a:p>
            <a:pPr marL="0" indent="0" defTabSz="457200">
              <a:spcBef>
                <a:spcPct val="20000"/>
              </a:spcBef>
              <a:spcAft>
                <a:spcPts val="0"/>
              </a:spcAft>
              <a:buClrTx/>
              <a:buSzTx/>
              <a:buNone/>
              <a:defRPr/>
            </a:pPr>
            <a:endParaRPr lang="en-US" sz="3200" dirty="0">
              <a:solidFill>
                <a:srgbClr val="474B78">
                  <a:lumMod val="75000"/>
                </a:srgbClr>
              </a:solidFill>
              <a:latin typeface="Calibri"/>
            </a:endParaRPr>
          </a:p>
          <a:p>
            <a:pPr marL="342900" indent="-342900" defTabSz="457200">
              <a:spcBef>
                <a:spcPct val="20000"/>
              </a:spcBef>
              <a:spcAft>
                <a:spcPts val="0"/>
              </a:spcAft>
              <a:buClrTx/>
              <a:buSzTx/>
              <a:defRPr/>
            </a:pPr>
            <a:r>
              <a:rPr lang="en-US" sz="3200" dirty="0">
                <a:solidFill>
                  <a:srgbClr val="474B78">
                    <a:lumMod val="75000"/>
                  </a:srgbClr>
                </a:solidFill>
                <a:latin typeface="Calibri"/>
              </a:rPr>
              <a:t>Impulse control</a:t>
            </a:r>
          </a:p>
          <a:p>
            <a:pPr marL="342900" indent="-342900" defTabSz="457200">
              <a:spcBef>
                <a:spcPct val="20000"/>
              </a:spcBef>
              <a:spcAft>
                <a:spcPts val="0"/>
              </a:spcAft>
              <a:buClrTx/>
              <a:buSzTx/>
              <a:defRPr/>
            </a:pPr>
            <a:endParaRPr lang="en-US" sz="3200" dirty="0">
              <a:solidFill>
                <a:srgbClr val="474B78">
                  <a:lumMod val="75000"/>
                </a:srgbClr>
              </a:solidFill>
              <a:latin typeface="Calibri"/>
            </a:endParaRPr>
          </a:p>
          <a:p>
            <a:pPr marL="342900" indent="-342900" defTabSz="457200">
              <a:spcBef>
                <a:spcPct val="20000"/>
              </a:spcBef>
              <a:spcAft>
                <a:spcPts val="0"/>
              </a:spcAft>
              <a:buClrTx/>
              <a:buSzTx/>
              <a:defRPr/>
            </a:pPr>
            <a:r>
              <a:rPr lang="en-US" sz="3200" dirty="0">
                <a:solidFill>
                  <a:srgbClr val="474B78">
                    <a:lumMod val="75000"/>
                  </a:srgbClr>
                </a:solidFill>
                <a:latin typeface="Calibri"/>
              </a:rPr>
              <a:t>History of being protective</a:t>
            </a:r>
          </a:p>
          <a:p>
            <a:endParaRPr lang="en-US" dirty="0"/>
          </a:p>
        </p:txBody>
      </p:sp>
      <p:sp>
        <p:nvSpPr>
          <p:cNvPr id="4" name="Title 3">
            <a:extLst>
              <a:ext uri="{FF2B5EF4-FFF2-40B4-BE49-F238E27FC236}">
                <a16:creationId xmlns:a16="http://schemas.microsoft.com/office/drawing/2014/main" id="{2FCB9A51-A140-4B2B-A1F3-6F6F0613E77D}"/>
              </a:ext>
            </a:extLst>
          </p:cNvPr>
          <p:cNvSpPr>
            <a:spLocks noGrp="1"/>
          </p:cNvSpPr>
          <p:nvPr>
            <p:ph type="title"/>
          </p:nvPr>
        </p:nvSpPr>
        <p:spPr/>
        <p:txBody>
          <a:bodyPr>
            <a:normAutofit/>
          </a:bodyPr>
          <a:lstStyle/>
          <a:p>
            <a:pPr algn="ctr"/>
            <a:r>
              <a:rPr lang="en-US" sz="3600" dirty="0"/>
              <a:t>Behavioral Protective Capacity </a:t>
            </a:r>
          </a:p>
        </p:txBody>
      </p:sp>
      <p:pic>
        <p:nvPicPr>
          <p:cNvPr id="15" name="Picture 14">
            <a:extLst>
              <a:ext uri="{FF2B5EF4-FFF2-40B4-BE49-F238E27FC236}">
                <a16:creationId xmlns:a16="http://schemas.microsoft.com/office/drawing/2014/main" id="{DD211FD7-3C75-4306-BED9-3A2469F0E9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04926" y="1910994"/>
            <a:ext cx="4185007" cy="3865456"/>
          </a:xfrm>
          <a:prstGeom prst="rect">
            <a:avLst/>
          </a:prstGeom>
        </p:spPr>
      </p:pic>
    </p:spTree>
    <p:extLst>
      <p:ext uri="{BB962C8B-B14F-4D97-AF65-F5344CB8AC3E}">
        <p14:creationId xmlns:p14="http://schemas.microsoft.com/office/powerpoint/2010/main" val="15178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49278-BFD0-46DB-933E-8CE3CF775BE3}"/>
              </a:ext>
            </a:extLst>
          </p:cNvPr>
          <p:cNvSpPr>
            <a:spLocks noGrp="1"/>
          </p:cNvSpPr>
          <p:nvPr>
            <p:ph idx="1"/>
          </p:nvPr>
        </p:nvSpPr>
        <p:spPr>
          <a:xfrm>
            <a:off x="1150706" y="1325366"/>
            <a:ext cx="10431694" cy="4681926"/>
          </a:xfrm>
        </p:spPr>
        <p:txBody>
          <a:bodyPr/>
          <a:lstStyle/>
          <a:p>
            <a:pPr marL="342900" lvl="0" indent="-342900" defTabSz="457200">
              <a:spcBef>
                <a:spcPts val="0"/>
              </a:spcBef>
              <a:spcAft>
                <a:spcPts val="0"/>
              </a:spcAft>
              <a:buClrTx/>
              <a:buSzTx/>
              <a:buNone/>
              <a:defRPr/>
            </a:pPr>
            <a:r>
              <a:rPr lang="en-US" sz="3200" dirty="0">
                <a:solidFill>
                  <a:srgbClr val="474B78">
                    <a:lumMod val="75000"/>
                  </a:srgbClr>
                </a:solidFill>
                <a:latin typeface="Calibri"/>
                <a:cs typeface="+mn-cs"/>
              </a:rPr>
              <a:t>Examples:</a:t>
            </a:r>
          </a:p>
          <a:p>
            <a:pPr marL="342900" indent="-342900" defTabSz="457200">
              <a:spcBef>
                <a:spcPts val="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Emotional bond with the child</a:t>
            </a:r>
          </a:p>
          <a:p>
            <a:pPr marL="342900" indent="-342900" defTabSz="457200">
              <a:spcBef>
                <a:spcPts val="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Positive attachment with the child</a:t>
            </a:r>
          </a:p>
          <a:p>
            <a:pPr marL="0" indent="0" defTabSz="457200">
              <a:spcBef>
                <a:spcPts val="0"/>
              </a:spcBef>
              <a:spcAft>
                <a:spcPts val="0"/>
              </a:spcAft>
              <a:buClrTx/>
              <a:buSzTx/>
              <a:buNone/>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Love, sensitivity and empathy for the child</a:t>
            </a:r>
          </a:p>
          <a:p>
            <a:pPr marL="342900" indent="-342900" defTabSz="457200">
              <a:spcBef>
                <a:spcPts val="0"/>
              </a:spcBef>
              <a:spcAft>
                <a:spcPts val="0"/>
              </a:spcAft>
              <a:buClrTx/>
              <a:buSzTx/>
              <a:defRPr/>
            </a:pPr>
            <a:endParaRPr lang="en-US" sz="3200" dirty="0">
              <a:solidFill>
                <a:srgbClr val="474B78">
                  <a:lumMod val="75000"/>
                </a:srgbClr>
              </a:solidFill>
              <a:latin typeface="Calibri"/>
              <a:cs typeface="+mn-cs"/>
            </a:endParaRPr>
          </a:p>
          <a:p>
            <a:pPr marL="342900" indent="-342900" defTabSz="457200">
              <a:spcBef>
                <a:spcPts val="0"/>
              </a:spcBef>
              <a:spcAft>
                <a:spcPts val="0"/>
              </a:spcAft>
              <a:buClrTx/>
              <a:buSzTx/>
              <a:defRPr/>
            </a:pPr>
            <a:r>
              <a:rPr lang="en-US" sz="3200" dirty="0">
                <a:solidFill>
                  <a:srgbClr val="474B78">
                    <a:lumMod val="75000"/>
                  </a:srgbClr>
                </a:solidFill>
                <a:latin typeface="Calibri"/>
                <a:cs typeface="+mn-cs"/>
              </a:rPr>
              <a:t>Resiliency</a:t>
            </a:r>
          </a:p>
          <a:p>
            <a:endParaRPr lang="en-US" dirty="0"/>
          </a:p>
        </p:txBody>
      </p:sp>
      <p:sp>
        <p:nvSpPr>
          <p:cNvPr id="4" name="Title 3">
            <a:extLst>
              <a:ext uri="{FF2B5EF4-FFF2-40B4-BE49-F238E27FC236}">
                <a16:creationId xmlns:a16="http://schemas.microsoft.com/office/drawing/2014/main" id="{6380A0A6-58D1-419A-B1C8-E357B4C23046}"/>
              </a:ext>
            </a:extLst>
          </p:cNvPr>
          <p:cNvSpPr>
            <a:spLocks noGrp="1"/>
          </p:cNvSpPr>
          <p:nvPr>
            <p:ph type="title"/>
          </p:nvPr>
        </p:nvSpPr>
        <p:spPr>
          <a:xfrm>
            <a:off x="0" y="0"/>
            <a:ext cx="11582400" cy="1066800"/>
          </a:xfrm>
        </p:spPr>
        <p:txBody>
          <a:bodyPr>
            <a:normAutofit/>
          </a:bodyPr>
          <a:lstStyle/>
          <a:p>
            <a:pPr algn="ctr"/>
            <a:r>
              <a:rPr lang="en-US" sz="3600" dirty="0"/>
              <a:t>Emotional Protective Capacity </a:t>
            </a:r>
          </a:p>
        </p:txBody>
      </p:sp>
      <p:pic>
        <p:nvPicPr>
          <p:cNvPr id="5" name="Picture 4">
            <a:extLst>
              <a:ext uri="{FF2B5EF4-FFF2-40B4-BE49-F238E27FC236}">
                <a16:creationId xmlns:a16="http://schemas.microsoft.com/office/drawing/2014/main" id="{23925699-4B87-4C8B-BCDF-024798692B9A}"/>
              </a:ext>
            </a:extLst>
          </p:cNvPr>
          <p:cNvPicPr>
            <a:picLocks noChangeAspect="1"/>
          </p:cNvPicPr>
          <p:nvPr/>
        </p:nvPicPr>
        <p:blipFill>
          <a:blip r:embed="rId2"/>
          <a:stretch>
            <a:fillRect/>
          </a:stretch>
        </p:blipFill>
        <p:spPr>
          <a:xfrm>
            <a:off x="7873670" y="1325366"/>
            <a:ext cx="3810330" cy="2979506"/>
          </a:xfrm>
          <a:prstGeom prst="rect">
            <a:avLst/>
          </a:prstGeom>
        </p:spPr>
      </p:pic>
    </p:spTree>
    <p:extLst>
      <p:ext uri="{BB962C8B-B14F-4D97-AF65-F5344CB8AC3E}">
        <p14:creationId xmlns:p14="http://schemas.microsoft.com/office/powerpoint/2010/main" val="29041458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96748-CCD9-4FE2-97F2-1E4F3AEED3F5}"/>
              </a:ext>
            </a:extLst>
          </p:cNvPr>
          <p:cNvSpPr>
            <a:spLocks noGrp="1"/>
          </p:cNvSpPr>
          <p:nvPr>
            <p:ph idx="1"/>
          </p:nvPr>
        </p:nvSpPr>
        <p:spPr>
          <a:xfrm>
            <a:off x="609600" y="1481329"/>
            <a:ext cx="10972800" cy="4525963"/>
          </a:xfrm>
        </p:spPr>
        <p:txBody>
          <a:bodyPr>
            <a:normAutofit lnSpcReduction="10000"/>
          </a:bodyPr>
          <a:lstStyle/>
          <a:p>
            <a:pPr marL="0" indent="0" defTabSz="457200">
              <a:spcBef>
                <a:spcPts val="0"/>
              </a:spcBef>
              <a:spcAft>
                <a:spcPts val="0"/>
              </a:spcAft>
              <a:buClrTx/>
              <a:buSzTx/>
              <a:buNone/>
              <a:defRPr/>
            </a:pPr>
            <a:r>
              <a:rPr lang="en-US" sz="3200" dirty="0">
                <a:solidFill>
                  <a:srgbClr val="474B78">
                    <a:lumMod val="75000"/>
                  </a:srgbClr>
                </a:solidFill>
                <a:latin typeface="Calibri"/>
              </a:rPr>
              <a:t>Examples:</a:t>
            </a:r>
          </a:p>
          <a:p>
            <a:pPr marL="342900" indent="-342900" defTabSz="457200">
              <a:spcBef>
                <a:spcPts val="0"/>
              </a:spcBef>
              <a:spcAft>
                <a:spcPts val="0"/>
              </a:spcAft>
              <a:buClrTx/>
              <a:buSzTx/>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Stability</a:t>
            </a:r>
          </a:p>
          <a:p>
            <a:pPr marL="342900" indent="-342900" defTabSz="457200">
              <a:spcBef>
                <a:spcPts val="0"/>
              </a:spcBef>
              <a:spcAft>
                <a:spcPts val="0"/>
              </a:spcAft>
              <a:buClrTx/>
              <a:buSzTx/>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Effectively meets own emotional needs</a:t>
            </a:r>
          </a:p>
          <a:p>
            <a:pPr marL="342900" indent="-342900" defTabSz="457200">
              <a:spcBef>
                <a:spcPts val="0"/>
              </a:spcBef>
              <a:spcAft>
                <a:spcPts val="0"/>
              </a:spcAft>
              <a:buClrTx/>
              <a:buSzTx/>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Needs emotional control </a:t>
            </a:r>
          </a:p>
          <a:p>
            <a:pPr marL="342900" indent="-342900" defTabSz="457200">
              <a:spcBef>
                <a:spcPts val="0"/>
              </a:spcBef>
              <a:spcAft>
                <a:spcPts val="0"/>
              </a:spcAft>
              <a:buClrTx/>
              <a:buSzTx/>
              <a:defRPr/>
            </a:pPr>
            <a:endParaRPr lang="en-US" sz="3200" dirty="0">
              <a:solidFill>
                <a:srgbClr val="474B78">
                  <a:lumMod val="75000"/>
                </a:srgbClr>
              </a:solidFill>
              <a:latin typeface="Calibri"/>
            </a:endParaRPr>
          </a:p>
          <a:p>
            <a:pPr marL="342900" indent="-342900" defTabSz="457200">
              <a:spcBef>
                <a:spcPts val="0"/>
              </a:spcBef>
              <a:spcAft>
                <a:spcPts val="0"/>
              </a:spcAft>
              <a:buClrTx/>
              <a:buSzTx/>
              <a:defRPr/>
            </a:pPr>
            <a:r>
              <a:rPr lang="en-US" sz="3200" dirty="0">
                <a:solidFill>
                  <a:srgbClr val="474B78">
                    <a:lumMod val="75000"/>
                  </a:srgbClr>
                </a:solidFill>
                <a:latin typeface="Calibri"/>
              </a:rPr>
              <a:t>Realizes the child cannot produce gratification and self-esteem for the parent</a:t>
            </a:r>
          </a:p>
          <a:p>
            <a:endParaRPr lang="en-US" dirty="0"/>
          </a:p>
        </p:txBody>
      </p:sp>
      <p:sp>
        <p:nvSpPr>
          <p:cNvPr id="4" name="Title 3">
            <a:extLst>
              <a:ext uri="{FF2B5EF4-FFF2-40B4-BE49-F238E27FC236}">
                <a16:creationId xmlns:a16="http://schemas.microsoft.com/office/drawing/2014/main" id="{8257E539-6436-40F1-AF36-36F842E5E1C6}"/>
              </a:ext>
            </a:extLst>
          </p:cNvPr>
          <p:cNvSpPr>
            <a:spLocks noGrp="1"/>
          </p:cNvSpPr>
          <p:nvPr>
            <p:ph type="title"/>
          </p:nvPr>
        </p:nvSpPr>
        <p:spPr/>
        <p:txBody>
          <a:bodyPr>
            <a:normAutofit/>
          </a:bodyPr>
          <a:lstStyle/>
          <a:p>
            <a:pPr algn="ctr"/>
            <a:r>
              <a:rPr lang="en-US" sz="3600" dirty="0"/>
              <a:t>Emotional Protective Capacity </a:t>
            </a:r>
          </a:p>
        </p:txBody>
      </p:sp>
      <p:pic>
        <p:nvPicPr>
          <p:cNvPr id="16" name="Picture 15">
            <a:extLst>
              <a:ext uri="{FF2B5EF4-FFF2-40B4-BE49-F238E27FC236}">
                <a16:creationId xmlns:a16="http://schemas.microsoft.com/office/drawing/2014/main" id="{C34A6866-4743-4BBC-AEAA-686846D5FD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46714" y="1808252"/>
            <a:ext cx="4061717" cy="3010328"/>
          </a:xfrm>
          <a:prstGeom prst="rect">
            <a:avLst/>
          </a:prstGeom>
        </p:spPr>
      </p:pic>
    </p:spTree>
    <p:extLst>
      <p:ext uri="{BB962C8B-B14F-4D97-AF65-F5344CB8AC3E}">
        <p14:creationId xmlns:p14="http://schemas.microsoft.com/office/powerpoint/2010/main" val="38780634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F830E-5C34-4C4B-AD32-42AC67ACE160}"/>
              </a:ext>
            </a:extLst>
          </p:cNvPr>
          <p:cNvSpPr>
            <a:spLocks noGrp="1"/>
          </p:cNvSpPr>
          <p:nvPr>
            <p:ph idx="1"/>
          </p:nvPr>
        </p:nvSpPr>
        <p:spPr>
          <a:xfrm>
            <a:off x="585626" y="1150706"/>
            <a:ext cx="10996773" cy="4856587"/>
          </a:xfrm>
        </p:spPr>
        <p:txBody>
          <a:bodyPr>
            <a:normAutofit/>
          </a:bodyPr>
          <a:lstStyle/>
          <a:p>
            <a:pPr marL="0" lvl="0" indent="0">
              <a:spcBef>
                <a:spcPts val="0"/>
              </a:spcBef>
              <a:spcAft>
                <a:spcPts val="0"/>
              </a:spcAft>
              <a:buClrTx/>
              <a:buSzTx/>
              <a:buNone/>
              <a:defRPr/>
            </a:pPr>
            <a:endParaRPr lang="en-US" sz="1200" dirty="0">
              <a:solidFill>
                <a:prstClr val="black"/>
              </a:solidFill>
              <a:latin typeface="Calibri"/>
              <a:cs typeface="+mn-cs"/>
            </a:endParaRPr>
          </a:p>
          <a:p>
            <a:pPr marL="0" lvl="0" indent="0" defTabSz="457200">
              <a:spcBef>
                <a:spcPts val="0"/>
              </a:spcBef>
              <a:spcAft>
                <a:spcPts val="0"/>
              </a:spcAft>
              <a:buClrTx/>
              <a:buSzTx/>
              <a:buNone/>
              <a:defRPr/>
            </a:pPr>
            <a:r>
              <a:rPr lang="en-US" sz="3200" b="1" dirty="0">
                <a:solidFill>
                  <a:prstClr val="black"/>
                </a:solidFill>
              </a:rPr>
              <a:t>Safety Plan</a:t>
            </a:r>
            <a:r>
              <a:rPr lang="en-US" sz="3200" dirty="0">
                <a:solidFill>
                  <a:prstClr val="black"/>
                </a:solidFill>
              </a:rPr>
              <a:t>: Actions and Services that will temporarily substitute for the diminished parental protective capacity to control the danger threats endangering the child. </a:t>
            </a:r>
            <a:endParaRPr lang="en-US" sz="3200" strike="sngStrike" dirty="0">
              <a:solidFill>
                <a:prstClr val="black"/>
              </a:solidFill>
              <a:latin typeface="Calibri"/>
              <a:cs typeface="+mn-cs"/>
            </a:endParaRPr>
          </a:p>
          <a:p>
            <a:pPr marL="457200" indent="-457200" defTabSz="457200">
              <a:spcBef>
                <a:spcPts val="0"/>
              </a:spcBef>
              <a:spcAft>
                <a:spcPts val="0"/>
              </a:spcAft>
              <a:buClrTx/>
              <a:buSzTx/>
              <a:defRPr/>
            </a:pPr>
            <a:endParaRPr lang="en-US" sz="2800" dirty="0">
              <a:solidFill>
                <a:prstClr val="black"/>
              </a:solidFill>
              <a:latin typeface="Calibri"/>
              <a:cs typeface="+mn-cs"/>
            </a:endParaRPr>
          </a:p>
          <a:p>
            <a:pPr marL="0" indent="0" defTabSz="457200">
              <a:spcBef>
                <a:spcPts val="0"/>
              </a:spcBef>
              <a:spcAft>
                <a:spcPts val="0"/>
              </a:spcAft>
              <a:buClrTx/>
              <a:buSzTx/>
              <a:buNone/>
            </a:pPr>
            <a:endParaRPr lang="en-US" sz="2800" dirty="0">
              <a:solidFill>
                <a:prstClr val="black"/>
              </a:solidFill>
              <a:latin typeface="Calibri"/>
              <a:cs typeface="+mn-cs"/>
            </a:endParaRPr>
          </a:p>
          <a:p>
            <a:pPr marL="109728" lvl="0" indent="0">
              <a:buClr>
                <a:srgbClr val="2DA2BF"/>
              </a:buClr>
              <a:buNone/>
            </a:pPr>
            <a:endParaRPr lang="en-US" sz="3000" dirty="0">
              <a:solidFill>
                <a:prstClr val="black"/>
              </a:solidFill>
            </a:endParaRPr>
          </a:p>
          <a:p>
            <a:pPr marL="109728" lvl="0" indent="0">
              <a:buClr>
                <a:srgbClr val="2DA2BF"/>
              </a:buClr>
              <a:buNone/>
            </a:pPr>
            <a:endParaRPr lang="en-US" sz="3000" dirty="0">
              <a:solidFill>
                <a:prstClr val="black"/>
              </a:solidFill>
            </a:endParaRPr>
          </a:p>
          <a:p>
            <a:pPr marL="0" indent="0">
              <a:spcBef>
                <a:spcPts val="0"/>
              </a:spcBef>
              <a:spcAft>
                <a:spcPts val="0"/>
              </a:spcAft>
              <a:buClrTx/>
              <a:buSzTx/>
              <a:buNone/>
              <a:defRPr/>
            </a:pPr>
            <a:endParaRPr lang="en-US" sz="2800" dirty="0">
              <a:solidFill>
                <a:prstClr val="black"/>
              </a:solidFill>
              <a:latin typeface="Calibri"/>
              <a:cs typeface="+mn-cs"/>
            </a:endParaRPr>
          </a:p>
          <a:p>
            <a:pPr marL="457200" indent="-457200">
              <a:spcBef>
                <a:spcPts val="0"/>
              </a:spcBef>
              <a:spcAft>
                <a:spcPts val="0"/>
              </a:spcAft>
              <a:buClrTx/>
              <a:buSzTx/>
              <a:defRPr/>
            </a:pPr>
            <a:endParaRPr lang="en-US" sz="2800" dirty="0">
              <a:solidFill>
                <a:prstClr val="black"/>
              </a:solidFill>
              <a:latin typeface="Calibri"/>
              <a:cs typeface="+mn-cs"/>
            </a:endParaRPr>
          </a:p>
          <a:p>
            <a:pPr marL="457200" indent="-457200">
              <a:spcBef>
                <a:spcPts val="0"/>
              </a:spcBef>
              <a:spcAft>
                <a:spcPts val="0"/>
              </a:spcAft>
              <a:buClrTx/>
              <a:buSzTx/>
              <a:defRPr/>
            </a:pPr>
            <a:endParaRPr lang="en-US" sz="2800" dirty="0">
              <a:solidFill>
                <a:prstClr val="black"/>
              </a:solidFill>
              <a:latin typeface="Calibri"/>
              <a:cs typeface="+mn-cs"/>
            </a:endParaRPr>
          </a:p>
          <a:p>
            <a:pPr marL="457200" indent="-457200">
              <a:spcBef>
                <a:spcPts val="0"/>
              </a:spcBef>
              <a:spcAft>
                <a:spcPts val="0"/>
              </a:spcAft>
              <a:buClrTx/>
              <a:buSzTx/>
              <a:defRPr/>
            </a:pPr>
            <a:endParaRPr lang="en-US" sz="2800" dirty="0">
              <a:solidFill>
                <a:prstClr val="black"/>
              </a:solidFill>
              <a:latin typeface="Calibri"/>
              <a:cs typeface="+mn-cs"/>
            </a:endParaRPr>
          </a:p>
          <a:p>
            <a:endParaRPr lang="en-US" dirty="0"/>
          </a:p>
        </p:txBody>
      </p:sp>
      <p:sp>
        <p:nvSpPr>
          <p:cNvPr id="3" name="Footer Placeholder 2">
            <a:extLst>
              <a:ext uri="{FF2B5EF4-FFF2-40B4-BE49-F238E27FC236}">
                <a16:creationId xmlns:a16="http://schemas.microsoft.com/office/drawing/2014/main" id="{5BFDA861-9F94-4B45-81A4-31BB335D7A92}"/>
              </a:ext>
            </a:extLst>
          </p:cNvPr>
          <p:cNvSpPr>
            <a:spLocks noGrp="1"/>
          </p:cNvSpPr>
          <p:nvPr>
            <p:ph type="ftr" sz="quarter" idx="11"/>
          </p:nvPr>
        </p:nvSpPr>
        <p:spPr/>
        <p:txBody>
          <a:bodyPr/>
          <a:lstStyle/>
          <a:p>
            <a:pPr>
              <a:defRPr/>
            </a:pPr>
            <a:r>
              <a:rPr lang="en-US" dirty="0">
                <a:solidFill>
                  <a:prstClr val="black"/>
                </a:solidFill>
              </a:rPr>
              <a:t>s</a:t>
            </a:r>
          </a:p>
        </p:txBody>
      </p:sp>
      <p:sp>
        <p:nvSpPr>
          <p:cNvPr id="4" name="Title 3">
            <a:extLst>
              <a:ext uri="{FF2B5EF4-FFF2-40B4-BE49-F238E27FC236}">
                <a16:creationId xmlns:a16="http://schemas.microsoft.com/office/drawing/2014/main" id="{74749716-2BC6-4A96-9A4D-E9771BB92DE0}"/>
              </a:ext>
            </a:extLst>
          </p:cNvPr>
          <p:cNvSpPr>
            <a:spLocks noGrp="1"/>
          </p:cNvSpPr>
          <p:nvPr>
            <p:ph type="title"/>
          </p:nvPr>
        </p:nvSpPr>
        <p:spPr>
          <a:xfrm>
            <a:off x="0" y="0"/>
            <a:ext cx="11582399" cy="1066800"/>
          </a:xfrm>
        </p:spPr>
        <p:txBody>
          <a:bodyPr>
            <a:normAutofit/>
          </a:bodyPr>
          <a:lstStyle/>
          <a:p>
            <a:pPr algn="ctr"/>
            <a:r>
              <a:rPr lang="en-US" sz="4000" dirty="0"/>
              <a:t>What is a Safety Plan? </a:t>
            </a:r>
          </a:p>
        </p:txBody>
      </p:sp>
      <p:pic>
        <p:nvPicPr>
          <p:cNvPr id="6" name="Picture 5" descr="A close up of a device&#10;&#10;Description automatically generated">
            <a:extLst>
              <a:ext uri="{FF2B5EF4-FFF2-40B4-BE49-F238E27FC236}">
                <a16:creationId xmlns:a16="http://schemas.microsoft.com/office/drawing/2014/main" id="{8C3032F3-0D3D-422D-96D4-4246E9D34F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8580" y="3709048"/>
            <a:ext cx="6787794" cy="2616568"/>
          </a:xfrm>
          <a:prstGeom prst="rect">
            <a:avLst/>
          </a:prstGeom>
        </p:spPr>
      </p:pic>
    </p:spTree>
    <p:extLst>
      <p:ext uri="{BB962C8B-B14F-4D97-AF65-F5344CB8AC3E}">
        <p14:creationId xmlns:p14="http://schemas.microsoft.com/office/powerpoint/2010/main" val="31826932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3D1E2-CC7F-4B87-A7F3-2150425B339A}"/>
              </a:ext>
            </a:extLst>
          </p:cNvPr>
          <p:cNvSpPr>
            <a:spLocks noGrp="1"/>
          </p:cNvSpPr>
          <p:nvPr>
            <p:ph idx="1"/>
          </p:nvPr>
        </p:nvSpPr>
        <p:spPr>
          <a:xfrm>
            <a:off x="304800" y="1407559"/>
            <a:ext cx="11582400" cy="4726113"/>
          </a:xfrm>
        </p:spPr>
        <p:txBody>
          <a:bodyPr>
            <a:normAutofit/>
          </a:bodyPr>
          <a:lstStyle/>
          <a:p>
            <a:pPr marL="109728" lvl="0" indent="0">
              <a:buClr>
                <a:srgbClr val="2DA2BF"/>
              </a:buClr>
              <a:buNone/>
            </a:pPr>
            <a:r>
              <a:rPr lang="en-US" sz="3200" dirty="0">
                <a:solidFill>
                  <a:prstClr val="black"/>
                </a:solidFill>
              </a:rPr>
              <a:t>An unsafe child does not automatically require placement outside the home:</a:t>
            </a:r>
          </a:p>
          <a:p>
            <a:pPr>
              <a:buClr>
                <a:srgbClr val="2DA2BF"/>
              </a:buClr>
            </a:pPr>
            <a:r>
              <a:rPr lang="en-US" sz="3200" dirty="0">
                <a:solidFill>
                  <a:prstClr val="black"/>
                </a:solidFill>
              </a:rPr>
              <a:t>Safety plans range from entirely in-home to exclusively out-of-home care.</a:t>
            </a:r>
          </a:p>
          <a:p>
            <a:pPr marL="0" indent="0">
              <a:spcBef>
                <a:spcPts val="0"/>
              </a:spcBef>
              <a:spcAft>
                <a:spcPts val="0"/>
              </a:spcAft>
              <a:buClrTx/>
              <a:buSzTx/>
              <a:buNone/>
              <a:defRPr/>
            </a:pPr>
            <a:endParaRPr lang="en-US" sz="3200" dirty="0">
              <a:solidFill>
                <a:prstClr val="black"/>
              </a:solidFill>
              <a:latin typeface="Calibri"/>
              <a:cs typeface="+mn-cs"/>
            </a:endParaRPr>
          </a:p>
          <a:p>
            <a:pPr marL="0" indent="0">
              <a:spcBef>
                <a:spcPts val="0"/>
              </a:spcBef>
              <a:spcAft>
                <a:spcPts val="0"/>
              </a:spcAft>
              <a:buClrTx/>
              <a:buSzTx/>
              <a:buNone/>
              <a:defRPr/>
            </a:pPr>
            <a:endParaRPr lang="en-US" sz="2800" b="1" dirty="0">
              <a:solidFill>
                <a:prstClr val="black"/>
              </a:solidFill>
              <a:latin typeface="Calibri"/>
              <a:cs typeface="+mn-cs"/>
            </a:endParaRPr>
          </a:p>
        </p:txBody>
      </p:sp>
      <p:sp>
        <p:nvSpPr>
          <p:cNvPr id="4" name="Title 3">
            <a:extLst>
              <a:ext uri="{FF2B5EF4-FFF2-40B4-BE49-F238E27FC236}">
                <a16:creationId xmlns:a16="http://schemas.microsoft.com/office/drawing/2014/main" id="{0F47EFB0-E41C-4D63-B9C5-50E2F2D4701D}"/>
              </a:ext>
            </a:extLst>
          </p:cNvPr>
          <p:cNvSpPr>
            <a:spLocks noGrp="1"/>
          </p:cNvSpPr>
          <p:nvPr>
            <p:ph type="title"/>
          </p:nvPr>
        </p:nvSpPr>
        <p:spPr>
          <a:xfrm>
            <a:off x="0" y="0"/>
            <a:ext cx="11582400" cy="1066800"/>
          </a:xfrm>
        </p:spPr>
        <p:txBody>
          <a:bodyPr>
            <a:normAutofit/>
          </a:bodyPr>
          <a:lstStyle/>
          <a:p>
            <a:pPr algn="ctr"/>
            <a:r>
              <a:rPr lang="en-US" sz="3600" dirty="0"/>
              <a:t>Safety Plans </a:t>
            </a:r>
          </a:p>
        </p:txBody>
      </p:sp>
      <p:pic>
        <p:nvPicPr>
          <p:cNvPr id="5" name="Picture 4" descr="A group of people posing for a picture&#10;&#10;Description automatically generated">
            <a:extLst>
              <a:ext uri="{FF2B5EF4-FFF2-40B4-BE49-F238E27FC236}">
                <a16:creationId xmlns:a16="http://schemas.microsoft.com/office/drawing/2014/main" id="{514B8B16-4E19-4FA7-8E02-83D74179A2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50760" y="3287731"/>
            <a:ext cx="7096392" cy="2989781"/>
          </a:xfrm>
          <a:prstGeom prst="rect">
            <a:avLst/>
          </a:prstGeom>
        </p:spPr>
      </p:pic>
    </p:spTree>
    <p:extLst>
      <p:ext uri="{BB962C8B-B14F-4D97-AF65-F5344CB8AC3E}">
        <p14:creationId xmlns:p14="http://schemas.microsoft.com/office/powerpoint/2010/main" val="11911487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744B5-8D8C-4B9D-9E8C-728718543A92}"/>
              </a:ext>
            </a:extLst>
          </p:cNvPr>
          <p:cNvSpPr>
            <a:spLocks noGrp="1"/>
          </p:cNvSpPr>
          <p:nvPr>
            <p:ph idx="1"/>
          </p:nvPr>
        </p:nvSpPr>
        <p:spPr/>
        <p:txBody>
          <a:bodyPr>
            <a:normAutofit/>
          </a:bodyPr>
          <a:lstStyle/>
          <a:p>
            <a:pPr marL="457200" lvl="0" indent="-457200">
              <a:spcBef>
                <a:spcPts val="0"/>
              </a:spcBef>
              <a:spcAft>
                <a:spcPts val="0"/>
              </a:spcAft>
              <a:buClrTx/>
              <a:buSzTx/>
              <a:defRPr/>
            </a:pPr>
            <a:r>
              <a:rPr lang="en-US" sz="2800" dirty="0">
                <a:solidFill>
                  <a:prstClr val="black"/>
                </a:solidFill>
                <a:latin typeface="Calibri"/>
              </a:rPr>
              <a:t>All children who are assessed to be </a:t>
            </a:r>
            <a:r>
              <a:rPr lang="en-US" sz="2800" b="1" dirty="0">
                <a:solidFill>
                  <a:prstClr val="black"/>
                </a:solidFill>
                <a:latin typeface="Calibri"/>
              </a:rPr>
              <a:t>UNSAFE WILL</a:t>
            </a:r>
            <a:r>
              <a:rPr lang="en-US" sz="2800" dirty="0">
                <a:solidFill>
                  <a:prstClr val="black"/>
                </a:solidFill>
                <a:latin typeface="Calibri"/>
              </a:rPr>
              <a:t> receive a safety plan and </a:t>
            </a:r>
            <a:r>
              <a:rPr lang="en-US" sz="2800" b="1" dirty="0">
                <a:solidFill>
                  <a:prstClr val="black"/>
                </a:solidFill>
                <a:latin typeface="Calibri"/>
              </a:rPr>
              <a:t>WILL </a:t>
            </a:r>
            <a:r>
              <a:rPr lang="en-US" sz="2800" dirty="0">
                <a:solidFill>
                  <a:prstClr val="black"/>
                </a:solidFill>
                <a:latin typeface="Calibri"/>
              </a:rPr>
              <a:t>be referred to Dependency Case Management. </a:t>
            </a:r>
          </a:p>
          <a:p>
            <a:pPr marL="457200" lvl="0" indent="-457200">
              <a:spcBef>
                <a:spcPts val="0"/>
              </a:spcBef>
              <a:spcAft>
                <a:spcPts val="0"/>
              </a:spcAft>
              <a:buClrTx/>
              <a:buSzTx/>
              <a:defRPr/>
            </a:pPr>
            <a:endParaRPr lang="en-US" sz="2800" dirty="0">
              <a:solidFill>
                <a:prstClr val="black"/>
              </a:solidFill>
              <a:latin typeface="Calibri"/>
            </a:endParaRPr>
          </a:p>
          <a:p>
            <a:pPr marL="457200" lvl="0" indent="-457200">
              <a:spcBef>
                <a:spcPts val="0"/>
              </a:spcBef>
              <a:spcAft>
                <a:spcPts val="0"/>
              </a:spcAft>
              <a:buClrTx/>
              <a:buSzTx/>
              <a:defRPr/>
            </a:pPr>
            <a:r>
              <a:rPr lang="en-US" sz="2800" dirty="0">
                <a:solidFill>
                  <a:prstClr val="black"/>
                </a:solidFill>
                <a:latin typeface="Calibri"/>
              </a:rPr>
              <a:t>Families who are assessed to be </a:t>
            </a:r>
            <a:r>
              <a:rPr lang="en-US" sz="2800" b="1" dirty="0">
                <a:solidFill>
                  <a:prstClr val="black"/>
                </a:solidFill>
                <a:latin typeface="Calibri"/>
              </a:rPr>
              <a:t>SAFE</a:t>
            </a:r>
            <a:r>
              <a:rPr lang="en-US" sz="2800" dirty="0">
                <a:solidFill>
                  <a:prstClr val="black"/>
                </a:solidFill>
                <a:latin typeface="Calibri"/>
              </a:rPr>
              <a:t> will </a:t>
            </a:r>
            <a:r>
              <a:rPr lang="en-US" sz="2800" b="1" dirty="0">
                <a:solidFill>
                  <a:prstClr val="black"/>
                </a:solidFill>
                <a:latin typeface="Calibri"/>
              </a:rPr>
              <a:t>NOT </a:t>
            </a:r>
            <a:r>
              <a:rPr lang="en-US" sz="2800" dirty="0">
                <a:solidFill>
                  <a:prstClr val="black"/>
                </a:solidFill>
                <a:latin typeface="Calibri"/>
              </a:rPr>
              <a:t>receive a safety plan and/or case management but can be assessed for community services needs and referrals such as therapy, targeted case management, and parenting just to name a few. </a:t>
            </a:r>
          </a:p>
          <a:p>
            <a:pPr marL="0" lvl="0" indent="0">
              <a:spcBef>
                <a:spcPts val="0"/>
              </a:spcBef>
              <a:spcAft>
                <a:spcPts val="0"/>
              </a:spcAft>
              <a:buClrTx/>
              <a:buSzTx/>
              <a:buNone/>
              <a:defRPr/>
            </a:pPr>
            <a:endParaRPr lang="en-US" sz="2800" dirty="0">
              <a:solidFill>
                <a:prstClr val="black"/>
              </a:solidFill>
              <a:latin typeface="Calibri"/>
            </a:endParaRPr>
          </a:p>
          <a:p>
            <a:pPr marL="457200" lvl="0" indent="-457200">
              <a:spcBef>
                <a:spcPts val="0"/>
              </a:spcBef>
              <a:spcAft>
                <a:spcPts val="0"/>
              </a:spcAft>
              <a:buClrTx/>
              <a:buSzTx/>
              <a:defRPr/>
            </a:pPr>
            <a:endParaRPr lang="en-US" sz="2800" dirty="0">
              <a:solidFill>
                <a:prstClr val="black"/>
              </a:solidFill>
              <a:latin typeface="Calibri"/>
            </a:endParaRPr>
          </a:p>
          <a:p>
            <a:pPr marL="0" lvl="0" indent="0">
              <a:spcBef>
                <a:spcPts val="0"/>
              </a:spcBef>
              <a:spcAft>
                <a:spcPts val="0"/>
              </a:spcAft>
              <a:buClrTx/>
              <a:buSzTx/>
              <a:buNone/>
              <a:defRPr/>
            </a:pPr>
            <a:endParaRPr lang="en-US" sz="2800" dirty="0"/>
          </a:p>
        </p:txBody>
      </p:sp>
      <p:sp>
        <p:nvSpPr>
          <p:cNvPr id="4" name="Title 3">
            <a:extLst>
              <a:ext uri="{FF2B5EF4-FFF2-40B4-BE49-F238E27FC236}">
                <a16:creationId xmlns:a16="http://schemas.microsoft.com/office/drawing/2014/main" id="{85AD22C6-9635-40CC-81F8-240FAB851CBD}"/>
              </a:ext>
            </a:extLst>
          </p:cNvPr>
          <p:cNvSpPr>
            <a:spLocks noGrp="1"/>
          </p:cNvSpPr>
          <p:nvPr>
            <p:ph type="title"/>
          </p:nvPr>
        </p:nvSpPr>
        <p:spPr>
          <a:xfrm>
            <a:off x="0" y="0"/>
            <a:ext cx="11582400" cy="1066800"/>
          </a:xfrm>
        </p:spPr>
        <p:txBody>
          <a:bodyPr>
            <a:normAutofit/>
          </a:bodyPr>
          <a:lstStyle/>
          <a:p>
            <a:pPr algn="ctr"/>
            <a:r>
              <a:rPr lang="en-US" sz="3600" dirty="0"/>
              <a:t>Child Safety Planning </a:t>
            </a:r>
          </a:p>
        </p:txBody>
      </p:sp>
      <p:pic>
        <p:nvPicPr>
          <p:cNvPr id="6" name="Picture 5" descr="A person sitting next to a window&#10;&#10;Description automatically generated">
            <a:extLst>
              <a:ext uri="{FF2B5EF4-FFF2-40B4-BE49-F238E27FC236}">
                <a16:creationId xmlns:a16="http://schemas.microsoft.com/office/drawing/2014/main" id="{DECF03DF-190E-4268-A6D4-60FC18EE6D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0382" y="4212404"/>
            <a:ext cx="5438203" cy="2561962"/>
          </a:xfrm>
          <a:prstGeom prst="rect">
            <a:avLst/>
          </a:prstGeom>
        </p:spPr>
      </p:pic>
    </p:spTree>
    <p:extLst>
      <p:ext uri="{BB962C8B-B14F-4D97-AF65-F5344CB8AC3E}">
        <p14:creationId xmlns:p14="http://schemas.microsoft.com/office/powerpoint/2010/main" val="41948505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C239-EC59-42E1-8782-05EE32BED9C9}"/>
              </a:ext>
            </a:extLst>
          </p:cNvPr>
          <p:cNvSpPr>
            <a:spLocks noGrp="1"/>
          </p:cNvSpPr>
          <p:nvPr>
            <p:ph type="title"/>
          </p:nvPr>
        </p:nvSpPr>
        <p:spPr>
          <a:xfrm>
            <a:off x="0" y="0"/>
            <a:ext cx="11582400" cy="1066800"/>
          </a:xfrm>
        </p:spPr>
        <p:txBody>
          <a:bodyPr>
            <a:normAutofit/>
          </a:bodyPr>
          <a:lstStyle/>
          <a:p>
            <a:pPr algn="ctr"/>
            <a:r>
              <a:rPr lang="en-US" sz="3600" dirty="0"/>
              <a:t>Implications of DCF Safety plan for Behavioral Health</a:t>
            </a:r>
          </a:p>
        </p:txBody>
      </p:sp>
      <p:sp>
        <p:nvSpPr>
          <p:cNvPr id="3" name="Content Placeholder 2">
            <a:extLst>
              <a:ext uri="{FF2B5EF4-FFF2-40B4-BE49-F238E27FC236}">
                <a16:creationId xmlns:a16="http://schemas.microsoft.com/office/drawing/2014/main" id="{7F10194C-F72A-433D-8F3C-23F8ABF7E2BB}"/>
              </a:ext>
            </a:extLst>
          </p:cNvPr>
          <p:cNvSpPr>
            <a:spLocks noGrp="1"/>
          </p:cNvSpPr>
          <p:nvPr>
            <p:ph idx="1"/>
          </p:nvPr>
        </p:nvSpPr>
        <p:spPr/>
        <p:txBody>
          <a:bodyPr>
            <a:normAutofit/>
          </a:bodyPr>
          <a:lstStyle/>
          <a:p>
            <a:r>
              <a:rPr lang="en-US" sz="3200" dirty="0"/>
              <a:t>The</a:t>
            </a:r>
            <a:r>
              <a:rPr lang="en-US" sz="3200" b="1" dirty="0"/>
              <a:t> Safety Plan </a:t>
            </a:r>
            <a:r>
              <a:rPr lang="en-US" sz="3200" dirty="0"/>
              <a:t>is created to help keep children safe and should be shared with Behavioral Health providers having contact with the family. </a:t>
            </a:r>
          </a:p>
          <a:p>
            <a:r>
              <a:rPr lang="en-US" sz="3200" dirty="0"/>
              <a:t>Behavioral Health Providers can use the </a:t>
            </a:r>
            <a:r>
              <a:rPr lang="en-US" sz="3200" b="1" dirty="0"/>
              <a:t>Safety Plan </a:t>
            </a:r>
            <a:r>
              <a:rPr lang="en-US" sz="3200" dirty="0"/>
              <a:t>to help inform treatment planning with parents to assist with behavioral change.</a:t>
            </a:r>
            <a:r>
              <a:rPr lang="en-US" sz="2800" dirty="0"/>
              <a:t> </a:t>
            </a:r>
          </a:p>
        </p:txBody>
      </p:sp>
      <p:pic>
        <p:nvPicPr>
          <p:cNvPr id="5" name="Picture 4">
            <a:extLst>
              <a:ext uri="{FF2B5EF4-FFF2-40B4-BE49-F238E27FC236}">
                <a16:creationId xmlns:a16="http://schemas.microsoft.com/office/drawing/2014/main" id="{D4F4F39E-936B-4F90-89BD-4D03216A8F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182" y="4140485"/>
            <a:ext cx="3743217" cy="2506895"/>
          </a:xfrm>
          <a:prstGeom prst="rect">
            <a:avLst/>
          </a:prstGeom>
        </p:spPr>
      </p:pic>
    </p:spTree>
    <p:extLst>
      <p:ext uri="{BB962C8B-B14F-4D97-AF65-F5344CB8AC3E}">
        <p14:creationId xmlns:p14="http://schemas.microsoft.com/office/powerpoint/2010/main" val="297924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20D58-2628-43A4-98E0-13794ACE06D8}"/>
              </a:ext>
            </a:extLst>
          </p:cNvPr>
          <p:cNvSpPr>
            <a:spLocks noGrp="1"/>
          </p:cNvSpPr>
          <p:nvPr>
            <p:ph idx="1"/>
          </p:nvPr>
        </p:nvSpPr>
        <p:spPr/>
        <p:txBody>
          <a:bodyPr>
            <a:normAutofit/>
          </a:bodyPr>
          <a:lstStyle/>
          <a:p>
            <a:pPr marL="0" indent="0">
              <a:buNone/>
            </a:pPr>
            <a:r>
              <a:rPr lang="en-US" sz="3200" dirty="0"/>
              <a:t>If a child cannot remain safely in the home the CPI removes the child and files a shelter petition with the court. If granted by a judge, the child is then “sheltered” from the offending caregiver(s). </a:t>
            </a:r>
          </a:p>
          <a:p>
            <a:pPr marL="109728" indent="0">
              <a:buNone/>
            </a:pPr>
            <a:endParaRPr lang="en-US" dirty="0"/>
          </a:p>
        </p:txBody>
      </p:sp>
      <p:sp>
        <p:nvSpPr>
          <p:cNvPr id="2" name="Title 1">
            <a:extLst>
              <a:ext uri="{FF2B5EF4-FFF2-40B4-BE49-F238E27FC236}">
                <a16:creationId xmlns:a16="http://schemas.microsoft.com/office/drawing/2014/main" id="{677FA243-ABBA-4412-8213-47CDD6F7224F}"/>
              </a:ext>
            </a:extLst>
          </p:cNvPr>
          <p:cNvSpPr>
            <a:spLocks noGrp="1"/>
          </p:cNvSpPr>
          <p:nvPr>
            <p:ph type="title"/>
          </p:nvPr>
        </p:nvSpPr>
        <p:spPr>
          <a:xfrm>
            <a:off x="0" y="0"/>
            <a:ext cx="11582400" cy="1066800"/>
          </a:xfrm>
        </p:spPr>
        <p:txBody>
          <a:bodyPr>
            <a:normAutofit/>
          </a:bodyPr>
          <a:lstStyle/>
          <a:p>
            <a:pPr algn="ctr"/>
            <a:r>
              <a:rPr lang="en-US" sz="3600" b="1" dirty="0"/>
              <a:t>The Unsafe Child  </a:t>
            </a:r>
          </a:p>
        </p:txBody>
      </p:sp>
      <p:pic>
        <p:nvPicPr>
          <p:cNvPr id="5" name="Picture 4" descr="A person sitting next to a window&#10;&#10;Description automatically generated">
            <a:extLst>
              <a:ext uri="{FF2B5EF4-FFF2-40B4-BE49-F238E27FC236}">
                <a16:creationId xmlns:a16="http://schemas.microsoft.com/office/drawing/2014/main" id="{BC7EE590-DA4C-443E-90CF-79A4EE7F80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13816" y="3429000"/>
            <a:ext cx="5361254" cy="3289514"/>
          </a:xfrm>
          <a:prstGeom prst="rect">
            <a:avLst/>
          </a:prstGeom>
        </p:spPr>
      </p:pic>
    </p:spTree>
    <p:extLst>
      <p:ext uri="{BB962C8B-B14F-4D97-AF65-F5344CB8AC3E}">
        <p14:creationId xmlns:p14="http://schemas.microsoft.com/office/powerpoint/2010/main" val="40305105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89BB4-F6B6-46E2-A9A8-3E843E92F802}"/>
              </a:ext>
            </a:extLst>
          </p:cNvPr>
          <p:cNvPicPr>
            <a:picLocks noGrp="1" noChangeAspect="1"/>
          </p:cNvPicPr>
          <p:nvPr>
            <p:ph idx="1"/>
          </p:nvPr>
        </p:nvPicPr>
        <p:blipFill>
          <a:blip r:embed="rId3"/>
          <a:stretch>
            <a:fillRect/>
          </a:stretch>
        </p:blipFill>
        <p:spPr>
          <a:xfrm>
            <a:off x="2026567" y="1335639"/>
            <a:ext cx="8138865" cy="5157627"/>
          </a:xfrm>
          <a:prstGeom prst="rect">
            <a:avLst/>
          </a:prstGeom>
        </p:spPr>
      </p:pic>
      <p:sp>
        <p:nvSpPr>
          <p:cNvPr id="4" name="Title 3">
            <a:extLst>
              <a:ext uri="{FF2B5EF4-FFF2-40B4-BE49-F238E27FC236}">
                <a16:creationId xmlns:a16="http://schemas.microsoft.com/office/drawing/2014/main" id="{241EC54F-3EB6-474D-9D89-BD5FD787CC42}"/>
              </a:ext>
            </a:extLst>
          </p:cNvPr>
          <p:cNvSpPr>
            <a:spLocks noGrp="1"/>
          </p:cNvSpPr>
          <p:nvPr>
            <p:ph type="title"/>
          </p:nvPr>
        </p:nvSpPr>
        <p:spPr/>
        <p:txBody>
          <a:bodyPr>
            <a:normAutofit/>
          </a:bodyPr>
          <a:lstStyle/>
          <a:p>
            <a:pPr algn="ctr"/>
            <a:r>
              <a:rPr lang="en-US" sz="3600" dirty="0"/>
              <a:t>From Investigations to Case Management </a:t>
            </a:r>
          </a:p>
        </p:txBody>
      </p:sp>
    </p:spTree>
    <p:extLst>
      <p:ext uri="{BB962C8B-B14F-4D97-AF65-F5344CB8AC3E}">
        <p14:creationId xmlns:p14="http://schemas.microsoft.com/office/powerpoint/2010/main" val="17921169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D14F-12A6-4DB9-9C25-8D281012F170}"/>
              </a:ext>
            </a:extLst>
          </p:cNvPr>
          <p:cNvSpPr>
            <a:spLocks noGrp="1"/>
          </p:cNvSpPr>
          <p:nvPr>
            <p:ph type="title"/>
          </p:nvPr>
        </p:nvSpPr>
        <p:spPr/>
        <p:txBody>
          <a:bodyPr>
            <a:normAutofit/>
          </a:bodyPr>
          <a:lstStyle/>
          <a:p>
            <a:r>
              <a:rPr lang="en-US" sz="3600" dirty="0">
                <a:solidFill>
                  <a:schemeClr val="tx1"/>
                </a:solidFill>
              </a:rPr>
              <a:t>DEPENDENCY CASE MANAGEMENT</a:t>
            </a:r>
          </a:p>
        </p:txBody>
      </p:sp>
      <p:sp>
        <p:nvSpPr>
          <p:cNvPr id="5" name="Subtitle 4">
            <a:extLst>
              <a:ext uri="{FF2B5EF4-FFF2-40B4-BE49-F238E27FC236}">
                <a16:creationId xmlns:a16="http://schemas.microsoft.com/office/drawing/2014/main" id="{3B8EBADF-D90B-49DE-B05D-DEC893AD79E1}"/>
              </a:ext>
            </a:extLst>
          </p:cNvPr>
          <p:cNvSpPr>
            <a:spLocks noGrp="1"/>
          </p:cNvSpPr>
          <p:nvPr>
            <p:ph type="subTitle" idx="1"/>
          </p:nvPr>
        </p:nvSpPr>
        <p:spPr/>
        <p:txBody>
          <a:bodyPr>
            <a:normAutofit/>
          </a:bodyPr>
          <a:lstStyle/>
          <a:p>
            <a:pPr algn="l"/>
            <a:r>
              <a:rPr lang="en-US" sz="3200" dirty="0" err="1"/>
              <a:t>ChildNet</a:t>
            </a:r>
            <a:r>
              <a:rPr lang="en-US" sz="3200" dirty="0"/>
              <a:t> (C15 and C17) and Communities Connected for Kids (C19) are Dependency Case Management Services Providers.</a:t>
            </a:r>
          </a:p>
        </p:txBody>
      </p:sp>
    </p:spTree>
    <p:extLst>
      <p:ext uri="{BB962C8B-B14F-4D97-AF65-F5344CB8AC3E}">
        <p14:creationId xmlns:p14="http://schemas.microsoft.com/office/powerpoint/2010/main" val="39966530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EA56CF-3638-4D04-A9A9-3CB8301B375A}"/>
              </a:ext>
            </a:extLst>
          </p:cNvPr>
          <p:cNvSpPr>
            <a:spLocks noGrp="1"/>
          </p:cNvSpPr>
          <p:nvPr>
            <p:ph idx="1"/>
          </p:nvPr>
        </p:nvSpPr>
        <p:spPr/>
        <p:txBody>
          <a:bodyPr/>
          <a:lstStyle/>
          <a:p>
            <a:r>
              <a:rPr lang="en-US" sz="3200" b="1" dirty="0"/>
              <a:t>Permanent placement </a:t>
            </a:r>
          </a:p>
          <a:p>
            <a:pPr marL="109728" indent="0">
              <a:buNone/>
            </a:pPr>
            <a:endParaRPr lang="en-US" sz="3200" b="1" dirty="0"/>
          </a:p>
          <a:p>
            <a:r>
              <a:rPr lang="en-US" sz="3200" b="1" dirty="0"/>
              <a:t>Transition to self-sufficiency</a:t>
            </a:r>
          </a:p>
          <a:p>
            <a:pPr marL="109728" indent="0">
              <a:buNone/>
            </a:pPr>
            <a:endParaRPr lang="en-US" sz="3200" dirty="0"/>
          </a:p>
          <a:p>
            <a:r>
              <a:rPr lang="en-US" sz="3200" b="1" dirty="0"/>
              <a:t>Preparation of young adults </a:t>
            </a:r>
            <a:r>
              <a:rPr lang="en-US" sz="3200" dirty="0"/>
              <a:t> </a:t>
            </a:r>
          </a:p>
          <a:p>
            <a:pPr marL="109728" indent="0">
              <a:buNone/>
            </a:pPr>
            <a:endParaRPr lang="en-US" dirty="0"/>
          </a:p>
        </p:txBody>
      </p:sp>
      <p:sp>
        <p:nvSpPr>
          <p:cNvPr id="3" name="Footer Placeholder 2">
            <a:extLst>
              <a:ext uri="{FF2B5EF4-FFF2-40B4-BE49-F238E27FC236}">
                <a16:creationId xmlns:a16="http://schemas.microsoft.com/office/drawing/2014/main" id="{D7E5434B-DA50-4230-B45B-02AEE99A8A85}"/>
              </a:ext>
            </a:extLst>
          </p:cNvPr>
          <p:cNvSpPr>
            <a:spLocks noGrp="1"/>
          </p:cNvSpPr>
          <p:nvPr>
            <p:ph type="ftr" sz="quarter" idx="11"/>
          </p:nvPr>
        </p:nvSpPr>
        <p:spPr/>
        <p:txBody>
          <a:bodyPr/>
          <a:lstStyle/>
          <a:p>
            <a:pPr>
              <a:defRPr/>
            </a:pPr>
            <a:r>
              <a:rPr lang="en-US">
                <a:solidFill>
                  <a:prstClr val="black"/>
                </a:solidFill>
              </a:rPr>
              <a:t>Copyright 2013 Florida Department of Children &amp; Families</a:t>
            </a:r>
            <a:endParaRPr lang="en-US" dirty="0">
              <a:solidFill>
                <a:prstClr val="black"/>
              </a:solidFill>
            </a:endParaRPr>
          </a:p>
        </p:txBody>
      </p:sp>
      <p:sp>
        <p:nvSpPr>
          <p:cNvPr id="4" name="Title 3">
            <a:extLst>
              <a:ext uri="{FF2B5EF4-FFF2-40B4-BE49-F238E27FC236}">
                <a16:creationId xmlns:a16="http://schemas.microsoft.com/office/drawing/2014/main" id="{62D8BA09-7F05-418F-8FAC-455BE3AFB255}"/>
              </a:ext>
            </a:extLst>
          </p:cNvPr>
          <p:cNvSpPr>
            <a:spLocks noGrp="1"/>
          </p:cNvSpPr>
          <p:nvPr>
            <p:ph type="title"/>
          </p:nvPr>
        </p:nvSpPr>
        <p:spPr/>
        <p:txBody>
          <a:bodyPr>
            <a:normAutofit/>
          </a:bodyPr>
          <a:lstStyle/>
          <a:p>
            <a:pPr algn="ctr"/>
            <a:r>
              <a:rPr lang="en-US" sz="3600" dirty="0"/>
              <a:t>Child Welfare Program Goals:</a:t>
            </a:r>
          </a:p>
        </p:txBody>
      </p:sp>
      <p:pic>
        <p:nvPicPr>
          <p:cNvPr id="6" name="Picture 5">
            <a:extLst>
              <a:ext uri="{FF2B5EF4-FFF2-40B4-BE49-F238E27FC236}">
                <a16:creationId xmlns:a16="http://schemas.microsoft.com/office/drawing/2014/main" id="{87FA1AFF-D3CB-490D-B234-3DC67505FE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5087" y="1564212"/>
            <a:ext cx="2771775" cy="2857500"/>
          </a:xfrm>
          <a:prstGeom prst="rect">
            <a:avLst/>
          </a:prstGeom>
        </p:spPr>
      </p:pic>
    </p:spTree>
    <p:extLst>
      <p:ext uri="{BB962C8B-B14F-4D97-AF65-F5344CB8AC3E}">
        <p14:creationId xmlns:p14="http://schemas.microsoft.com/office/powerpoint/2010/main" val="23157567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0710BD9F-CEC3-4B61-BB43-735D46D42A80}"/>
              </a:ext>
            </a:extLst>
          </p:cNvPr>
          <p:cNvGraphicFramePr>
            <a:graphicFrameLocks noGrp="1"/>
          </p:cNvGraphicFramePr>
          <p:nvPr>
            <p:ph idx="1"/>
            <p:extLst>
              <p:ext uri="{D42A27DB-BD31-4B8C-83A1-F6EECF244321}">
                <p14:modId xmlns:p14="http://schemas.microsoft.com/office/powerpoint/2010/main" val="265941529"/>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2FF6AA50-9AF7-4EC0-AECC-C50B71751104}"/>
              </a:ext>
            </a:extLst>
          </p:cNvPr>
          <p:cNvSpPr>
            <a:spLocks noGrp="1"/>
          </p:cNvSpPr>
          <p:nvPr>
            <p:ph type="title"/>
          </p:nvPr>
        </p:nvSpPr>
        <p:spPr/>
        <p:txBody>
          <a:bodyPr>
            <a:normAutofit/>
          </a:bodyPr>
          <a:lstStyle/>
          <a:p>
            <a:pPr algn="ctr"/>
            <a:r>
              <a:rPr lang="en-US" sz="4000" dirty="0">
                <a:solidFill>
                  <a:schemeClr val="tx1"/>
                </a:solidFill>
              </a:rPr>
              <a:t>DEPENDENCY CASE MANAGEMENT</a:t>
            </a:r>
          </a:p>
        </p:txBody>
      </p:sp>
    </p:spTree>
    <p:extLst>
      <p:ext uri="{BB962C8B-B14F-4D97-AF65-F5344CB8AC3E}">
        <p14:creationId xmlns:p14="http://schemas.microsoft.com/office/powerpoint/2010/main" val="1709881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66800"/>
          </a:xfrm>
        </p:spPr>
        <p:txBody>
          <a:bodyPr>
            <a:normAutofit/>
          </a:bodyPr>
          <a:lstStyle/>
          <a:p>
            <a:pPr algn="ctr"/>
            <a:r>
              <a:rPr lang="en-US" sz="3600" dirty="0"/>
              <a:t>The Role of Dependency Case Management (DCM)</a:t>
            </a:r>
          </a:p>
        </p:txBody>
      </p:sp>
      <p:sp>
        <p:nvSpPr>
          <p:cNvPr id="3" name="Content Placeholder 2"/>
          <p:cNvSpPr>
            <a:spLocks noGrp="1"/>
          </p:cNvSpPr>
          <p:nvPr>
            <p:ph idx="1"/>
          </p:nvPr>
        </p:nvSpPr>
        <p:spPr>
          <a:xfrm>
            <a:off x="0" y="1232899"/>
            <a:ext cx="11582400" cy="4774393"/>
          </a:xfrm>
        </p:spPr>
        <p:txBody>
          <a:bodyPr>
            <a:normAutofit/>
          </a:bodyPr>
          <a:lstStyle/>
          <a:p>
            <a:pPr lvl="1">
              <a:buFont typeface="Wingdings" panose="05000000000000000000" pitchFamily="2" charset="2"/>
              <a:buChar char="Ø"/>
            </a:pPr>
            <a:r>
              <a:rPr lang="en-US" sz="3200" dirty="0"/>
              <a:t>Monitor the </a:t>
            </a:r>
            <a:r>
              <a:rPr lang="en-US" sz="3200" b="1" dirty="0"/>
              <a:t>Case Plan</a:t>
            </a:r>
          </a:p>
          <a:p>
            <a:pPr lvl="1">
              <a:buFont typeface="Wingdings" panose="05000000000000000000" pitchFamily="2" charset="2"/>
              <a:buChar char="Ø"/>
            </a:pPr>
            <a:r>
              <a:rPr lang="en-US" sz="3200" dirty="0"/>
              <a:t>Assessing how the family is functioning </a:t>
            </a:r>
            <a:endParaRPr lang="en-US" sz="3200" b="1" dirty="0"/>
          </a:p>
          <a:p>
            <a:pPr lvl="1">
              <a:buFont typeface="Wingdings" panose="05000000000000000000" pitchFamily="2" charset="2"/>
              <a:buChar char="Ø"/>
            </a:pPr>
            <a:r>
              <a:rPr lang="en-US" sz="3200" dirty="0"/>
              <a:t>Correctly identifying what in the family system needs to change</a:t>
            </a:r>
            <a:endParaRPr lang="en-US" sz="3200" b="1" dirty="0"/>
          </a:p>
          <a:p>
            <a:pPr lvl="1">
              <a:buFont typeface="Wingdings" panose="05000000000000000000" pitchFamily="2" charset="2"/>
              <a:buChar char="Ø"/>
            </a:pPr>
            <a:r>
              <a:rPr lang="en-US" sz="3200" dirty="0"/>
              <a:t>Determining when behavior change has occurred  </a:t>
            </a:r>
            <a:endParaRPr lang="en-US" sz="3200" b="1" dirty="0"/>
          </a:p>
          <a:p>
            <a:pPr lvl="1">
              <a:buFont typeface="Wingdings" panose="05000000000000000000" pitchFamily="2" charset="2"/>
              <a:buChar char="Ø"/>
            </a:pPr>
            <a:r>
              <a:rPr lang="en-US" sz="3200" dirty="0"/>
              <a:t>Recognizing immediate and ongoing safety needs. </a:t>
            </a:r>
          </a:p>
          <a:p>
            <a:pPr lvl="1"/>
            <a:endParaRPr lang="en-US" sz="2400" dirty="0"/>
          </a:p>
          <a:p>
            <a:pPr lvl="1"/>
            <a:endParaRPr lang="en-US" dirty="0"/>
          </a:p>
          <a:p>
            <a:pPr lvl="1"/>
            <a:endParaRPr lang="en-US" dirty="0"/>
          </a:p>
          <a:p>
            <a:pPr lvl="1"/>
            <a:endParaRPr lang="en-US" b="1" dirty="0"/>
          </a:p>
          <a:p>
            <a:endParaRPr lang="en-US" dirty="0"/>
          </a:p>
        </p:txBody>
      </p:sp>
      <p:sp>
        <p:nvSpPr>
          <p:cNvPr id="4" name="Slide Number Placeholder 6"/>
          <p:cNvSpPr txBox="1">
            <a:spLocks noChangeArrowheads="1"/>
          </p:cNvSpPr>
          <p:nvPr/>
        </p:nvSpPr>
        <p:spPr>
          <a:xfrm>
            <a:off x="2603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6" name="Picture 5">
            <a:extLst>
              <a:ext uri="{FF2B5EF4-FFF2-40B4-BE49-F238E27FC236}">
                <a16:creationId xmlns:a16="http://schemas.microsoft.com/office/drawing/2014/main" id="{2AAD7664-9CB2-4E1E-9E9E-E045618973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4193569"/>
            <a:ext cx="5812818" cy="2396615"/>
          </a:xfrm>
          <a:prstGeom prst="rect">
            <a:avLst/>
          </a:prstGeom>
        </p:spPr>
      </p:pic>
    </p:spTree>
    <p:extLst>
      <p:ext uri="{BB962C8B-B14F-4D97-AF65-F5344CB8AC3E}">
        <p14:creationId xmlns:p14="http://schemas.microsoft.com/office/powerpoint/2010/main" val="28298301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B878C2D-E03F-4B58-9921-F09B30FB9159}"/>
              </a:ext>
            </a:extLst>
          </p:cNvPr>
          <p:cNvPicPr>
            <a:picLocks noGrp="1" noChangeAspect="1"/>
          </p:cNvPicPr>
          <p:nvPr>
            <p:ph idx="1"/>
          </p:nvPr>
        </p:nvPicPr>
        <p:blipFill>
          <a:blip r:embed="rId3"/>
          <a:stretch>
            <a:fillRect/>
          </a:stretch>
        </p:blipFill>
        <p:spPr>
          <a:xfrm>
            <a:off x="1826329" y="679751"/>
            <a:ext cx="8897419" cy="5748103"/>
          </a:xfrm>
          <a:prstGeom prst="rect">
            <a:avLst/>
          </a:prstGeom>
        </p:spPr>
      </p:pic>
    </p:spTree>
    <p:extLst>
      <p:ext uri="{BB962C8B-B14F-4D97-AF65-F5344CB8AC3E}">
        <p14:creationId xmlns:p14="http://schemas.microsoft.com/office/powerpoint/2010/main" val="14487266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7BE67F-F891-4693-AB42-1E58E35713C2}"/>
              </a:ext>
            </a:extLst>
          </p:cNvPr>
          <p:cNvSpPr>
            <a:spLocks noGrp="1"/>
          </p:cNvSpPr>
          <p:nvPr>
            <p:ph sz="half" idx="2"/>
          </p:nvPr>
        </p:nvSpPr>
        <p:spPr>
          <a:xfrm>
            <a:off x="5079430" y="1481329"/>
            <a:ext cx="6502970" cy="4525963"/>
          </a:xfrm>
        </p:spPr>
        <p:txBody>
          <a:bodyPr>
            <a:normAutofit fontScale="92500"/>
          </a:bodyPr>
          <a:lstStyle/>
          <a:p>
            <a:pPr marL="457200" indent="-457200"/>
            <a:r>
              <a:rPr lang="en-US" sz="3200" dirty="0"/>
              <a:t>Case planning is the act of establishing outcomes and motivation for change with families. </a:t>
            </a:r>
          </a:p>
          <a:p>
            <a:pPr marL="0" indent="0">
              <a:buNone/>
            </a:pPr>
            <a:endParaRPr lang="en-US" sz="3200" dirty="0"/>
          </a:p>
          <a:p>
            <a:pPr marL="457200" indent="-457200"/>
            <a:r>
              <a:rPr lang="en-US" sz="3200" dirty="0"/>
              <a:t>It helps families develop a goal to exit the child welfare system by helping them build on fortifying their diminished caregiver capacities</a:t>
            </a:r>
            <a:r>
              <a:rPr lang="en-US" dirty="0"/>
              <a:t>.</a:t>
            </a:r>
          </a:p>
          <a:p>
            <a:endParaRPr lang="en-US" dirty="0"/>
          </a:p>
        </p:txBody>
      </p:sp>
      <p:sp>
        <p:nvSpPr>
          <p:cNvPr id="2" name="Title 1"/>
          <p:cNvSpPr>
            <a:spLocks noGrp="1"/>
          </p:cNvSpPr>
          <p:nvPr>
            <p:ph type="title"/>
          </p:nvPr>
        </p:nvSpPr>
        <p:spPr/>
        <p:txBody>
          <a:bodyPr>
            <a:normAutofit/>
          </a:bodyPr>
          <a:lstStyle/>
          <a:p>
            <a:pPr algn="ctr"/>
            <a:r>
              <a:rPr lang="en-US" sz="4000" dirty="0"/>
              <a:t>Case Planning</a:t>
            </a:r>
          </a:p>
        </p:txBody>
      </p:sp>
      <p:pic>
        <p:nvPicPr>
          <p:cNvPr id="4" name="Picture 3"/>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00121" y="1594345"/>
            <a:ext cx="4387637" cy="4025620"/>
          </a:xfrm>
          <a:prstGeom prst="rect">
            <a:avLst/>
          </a:prstGeom>
        </p:spPr>
      </p:pic>
    </p:spTree>
    <p:extLst>
      <p:ext uri="{BB962C8B-B14F-4D97-AF65-F5344CB8AC3E}">
        <p14:creationId xmlns:p14="http://schemas.microsoft.com/office/powerpoint/2010/main" val="1522447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61730557"/>
              </p:ext>
            </p:extLst>
          </p:nvPr>
        </p:nvGraphicFramePr>
        <p:xfrm>
          <a:off x="2413552" y="467591"/>
          <a:ext cx="6525490" cy="675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00515360"/>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a:extLst>
              <a:ext uri="{FF2B5EF4-FFF2-40B4-BE49-F238E27FC236}">
                <a16:creationId xmlns:a16="http://schemas.microsoft.com/office/drawing/2014/main" id="{120248E1-E2F6-427B-A99C-F796568FD6BD}"/>
              </a:ext>
            </a:extLst>
          </p:cNvPr>
          <p:cNvSpPr>
            <a:spLocks noGrp="1"/>
          </p:cNvSpPr>
          <p:nvPr>
            <p:ph type="title"/>
          </p:nvPr>
        </p:nvSpPr>
        <p:spPr/>
        <p:txBody>
          <a:bodyPr>
            <a:normAutofit/>
          </a:bodyPr>
          <a:lstStyle/>
          <a:p>
            <a:pPr algn="ctr"/>
            <a:r>
              <a:rPr lang="en-US" sz="3200" dirty="0"/>
              <a:t>What a Case Plan Must Include </a:t>
            </a:r>
          </a:p>
        </p:txBody>
      </p:sp>
    </p:spTree>
    <p:extLst>
      <p:ext uri="{BB962C8B-B14F-4D97-AF65-F5344CB8AC3E}">
        <p14:creationId xmlns:p14="http://schemas.microsoft.com/office/powerpoint/2010/main" val="363727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66800"/>
          </a:xfrm>
        </p:spPr>
        <p:txBody>
          <a:bodyPr>
            <a:normAutofit/>
          </a:bodyPr>
          <a:lstStyle/>
          <a:p>
            <a:pPr algn="ctr"/>
            <a:r>
              <a:rPr lang="en-US" sz="3600" dirty="0"/>
              <a:t>The Common Objective:  Permanency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8030" y="1634779"/>
            <a:ext cx="5387160" cy="4161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6"/>
          <p:cNvSpPr txBox="1">
            <a:spLocks noChangeArrowheads="1"/>
          </p:cNvSpPr>
          <p:nvPr/>
        </p:nvSpPr>
        <p:spPr>
          <a:xfrm>
            <a:off x="2603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Tree>
    <p:extLst>
      <p:ext uri="{BB962C8B-B14F-4D97-AF65-F5344CB8AC3E}">
        <p14:creationId xmlns:p14="http://schemas.microsoft.com/office/powerpoint/2010/main" val="30787811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59" y="39949"/>
            <a:ext cx="11239929" cy="1110757"/>
          </a:xfrm>
        </p:spPr>
        <p:txBody>
          <a:bodyPr>
            <a:noAutofit/>
          </a:bodyPr>
          <a:lstStyle/>
          <a:p>
            <a:pPr algn="ctr"/>
            <a:r>
              <a:rPr lang="en-US" sz="3600" dirty="0"/>
              <a:t>What are Permanency Goals: </a:t>
            </a:r>
            <a:br>
              <a:rPr lang="en-US" sz="3600" dirty="0"/>
            </a:br>
            <a:r>
              <a:rPr lang="en-US" sz="3600" dirty="0"/>
              <a:t>Potential Outcomes For Families </a:t>
            </a:r>
          </a:p>
        </p:txBody>
      </p:sp>
      <p:sp>
        <p:nvSpPr>
          <p:cNvPr id="3" name="Content Placeholder 2"/>
          <p:cNvSpPr>
            <a:spLocks noGrp="1"/>
          </p:cNvSpPr>
          <p:nvPr>
            <p:ph idx="1"/>
          </p:nvPr>
        </p:nvSpPr>
        <p:spPr>
          <a:xfrm>
            <a:off x="1325366" y="1521714"/>
            <a:ext cx="9119114" cy="5211474"/>
          </a:xfrm>
        </p:spPr>
        <p:txBody>
          <a:bodyPr>
            <a:normAutofit/>
          </a:bodyPr>
          <a:lstStyle/>
          <a:p>
            <a:r>
              <a:rPr lang="en-US" sz="3200" dirty="0"/>
              <a:t>Reunification with Parents/Guardians </a:t>
            </a:r>
          </a:p>
          <a:p>
            <a:r>
              <a:rPr lang="en-US" sz="3200" dirty="0"/>
              <a:t>Adoption</a:t>
            </a:r>
          </a:p>
          <a:p>
            <a:r>
              <a:rPr lang="en-US" sz="3200" dirty="0"/>
              <a:t>Permanent guardianship of a dependent child  </a:t>
            </a:r>
          </a:p>
          <a:p>
            <a:r>
              <a:rPr lang="en-US" sz="3200" dirty="0"/>
              <a:t>Permanent placement with a fit and willing relative </a:t>
            </a:r>
          </a:p>
          <a:p>
            <a:r>
              <a:rPr lang="en-US" sz="3200" dirty="0"/>
              <a:t>Placement in another planned permanent living arrangement</a:t>
            </a:r>
          </a:p>
        </p:txBody>
      </p:sp>
    </p:spTree>
    <p:extLst>
      <p:ext uri="{BB962C8B-B14F-4D97-AF65-F5344CB8AC3E}">
        <p14:creationId xmlns:p14="http://schemas.microsoft.com/office/powerpoint/2010/main" val="29469212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8DCC4-596F-4B25-9272-68DE3067253C}"/>
              </a:ext>
            </a:extLst>
          </p:cNvPr>
          <p:cNvSpPr>
            <a:spLocks noGrp="1"/>
          </p:cNvSpPr>
          <p:nvPr>
            <p:ph idx="1"/>
          </p:nvPr>
        </p:nvSpPr>
        <p:spPr>
          <a:xfrm>
            <a:off x="335666" y="1273215"/>
            <a:ext cx="11246734" cy="5134730"/>
          </a:xfrm>
        </p:spPr>
        <p:txBody>
          <a:bodyPr>
            <a:normAutofit/>
          </a:bodyPr>
          <a:lstStyle/>
          <a:p>
            <a:pPr marL="342900" indent="-342900">
              <a:buClr>
                <a:srgbClr val="2DA2BF"/>
              </a:buClr>
            </a:pPr>
            <a:r>
              <a:rPr lang="en-US" sz="2800" dirty="0">
                <a:solidFill>
                  <a:prstClr val="black"/>
                </a:solidFill>
              </a:rPr>
              <a:t>Service Providers should be aware of the </a:t>
            </a:r>
            <a:r>
              <a:rPr lang="en-US" sz="2800" b="1" dirty="0">
                <a:solidFill>
                  <a:prstClr val="black"/>
                </a:solidFill>
              </a:rPr>
              <a:t>Caregiver Protective Capacities </a:t>
            </a:r>
            <a:r>
              <a:rPr lang="en-US" sz="2800" dirty="0">
                <a:solidFill>
                  <a:prstClr val="black"/>
                </a:solidFill>
              </a:rPr>
              <a:t>that have been identified as being </a:t>
            </a:r>
            <a:r>
              <a:rPr lang="en-US" sz="2800" b="1" dirty="0">
                <a:solidFill>
                  <a:prstClr val="black"/>
                </a:solidFill>
              </a:rPr>
              <a:t>diminished</a:t>
            </a:r>
            <a:r>
              <a:rPr lang="en-US" sz="2800" dirty="0">
                <a:solidFill>
                  <a:prstClr val="black"/>
                </a:solidFill>
              </a:rPr>
              <a:t> so they can address those struggles with family throughout treatment or service.</a:t>
            </a:r>
          </a:p>
          <a:p>
            <a:pPr marL="342900" indent="-342900">
              <a:buClr>
                <a:srgbClr val="2DA2BF"/>
              </a:buClr>
            </a:pPr>
            <a:endParaRPr lang="en-US" sz="2800" dirty="0">
              <a:solidFill>
                <a:prstClr val="black"/>
              </a:solidFill>
            </a:endParaRPr>
          </a:p>
          <a:p>
            <a:pPr marL="342900" indent="-342900">
              <a:buClr>
                <a:srgbClr val="2DA2BF"/>
              </a:buClr>
            </a:pPr>
            <a:r>
              <a:rPr lang="en-US" sz="2800" dirty="0">
                <a:solidFill>
                  <a:prstClr val="black"/>
                </a:solidFill>
              </a:rPr>
              <a:t>Treatment Plans and subsequent services should address </a:t>
            </a:r>
            <a:r>
              <a:rPr lang="en-US" sz="2800" b="1" dirty="0">
                <a:solidFill>
                  <a:prstClr val="black"/>
                </a:solidFill>
              </a:rPr>
              <a:t>Diminished Caregiver Protective Capacities </a:t>
            </a:r>
            <a:r>
              <a:rPr lang="en-US" sz="2800" dirty="0">
                <a:solidFill>
                  <a:prstClr val="black"/>
                </a:solidFill>
              </a:rPr>
              <a:t>which enables Behavioral Health and Child Welfare to collaboratively work together to support a family’s needs. </a:t>
            </a:r>
          </a:p>
          <a:p>
            <a:pPr marL="342900" indent="-342900">
              <a:buClr>
                <a:srgbClr val="2DA2BF"/>
              </a:buClr>
            </a:pPr>
            <a:endParaRPr lang="en-US" sz="2800" dirty="0">
              <a:solidFill>
                <a:prstClr val="black"/>
              </a:solidFill>
            </a:endParaRPr>
          </a:p>
          <a:p>
            <a:pPr marL="0" indent="0">
              <a:buClr>
                <a:srgbClr val="2DA2BF"/>
              </a:buClr>
              <a:buNone/>
            </a:pPr>
            <a:endParaRPr lang="en-US" sz="2800" dirty="0">
              <a:solidFill>
                <a:prstClr val="black"/>
              </a:solidFill>
            </a:endParaRPr>
          </a:p>
          <a:p>
            <a:pPr marL="109728" indent="0">
              <a:buNone/>
            </a:pPr>
            <a:endParaRPr lang="en-US" dirty="0"/>
          </a:p>
        </p:txBody>
      </p:sp>
      <p:sp>
        <p:nvSpPr>
          <p:cNvPr id="4" name="Title 3">
            <a:extLst>
              <a:ext uri="{FF2B5EF4-FFF2-40B4-BE49-F238E27FC236}">
                <a16:creationId xmlns:a16="http://schemas.microsoft.com/office/drawing/2014/main" id="{AD9AF1C5-6129-4FCD-B61C-FB78B2DB4A95}"/>
              </a:ext>
            </a:extLst>
          </p:cNvPr>
          <p:cNvSpPr>
            <a:spLocks noGrp="1"/>
          </p:cNvSpPr>
          <p:nvPr>
            <p:ph type="title"/>
          </p:nvPr>
        </p:nvSpPr>
        <p:spPr>
          <a:xfrm>
            <a:off x="0" y="0"/>
            <a:ext cx="11582400" cy="1066800"/>
          </a:xfrm>
        </p:spPr>
        <p:txBody>
          <a:bodyPr>
            <a:normAutofit/>
          </a:bodyPr>
          <a:lstStyle/>
          <a:p>
            <a:pPr algn="ctr"/>
            <a:r>
              <a:rPr lang="en-US" sz="3600" dirty="0"/>
              <a:t>Implications For Service Providers </a:t>
            </a:r>
          </a:p>
        </p:txBody>
      </p:sp>
    </p:spTree>
    <p:extLst>
      <p:ext uri="{BB962C8B-B14F-4D97-AF65-F5344CB8AC3E}">
        <p14:creationId xmlns:p14="http://schemas.microsoft.com/office/powerpoint/2010/main" val="33681105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5EBD0-0A0C-4BC4-B312-81E6770CCC7F}"/>
              </a:ext>
            </a:extLst>
          </p:cNvPr>
          <p:cNvPicPr>
            <a:picLocks noChangeAspect="1"/>
          </p:cNvPicPr>
          <p:nvPr/>
        </p:nvPicPr>
        <p:blipFill>
          <a:blip r:embed="rId3"/>
          <a:stretch>
            <a:fillRect/>
          </a:stretch>
        </p:blipFill>
        <p:spPr>
          <a:xfrm>
            <a:off x="2003461" y="0"/>
            <a:ext cx="8116583" cy="6857999"/>
          </a:xfrm>
          <a:prstGeom prst="rect">
            <a:avLst/>
          </a:prstGeom>
        </p:spPr>
      </p:pic>
    </p:spTree>
    <p:extLst>
      <p:ext uri="{BB962C8B-B14F-4D97-AF65-F5344CB8AC3E}">
        <p14:creationId xmlns:p14="http://schemas.microsoft.com/office/powerpoint/2010/main" val="89764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B60A17-C0C2-4828-B846-D31C290600BD}"/>
              </a:ext>
            </a:extLst>
          </p:cNvPr>
          <p:cNvSpPr>
            <a:spLocks noGrp="1"/>
          </p:cNvSpPr>
          <p:nvPr>
            <p:ph type="title"/>
          </p:nvPr>
        </p:nvSpPr>
        <p:spPr>
          <a:xfrm>
            <a:off x="6756902" y="807914"/>
            <a:ext cx="4645250" cy="2889114"/>
          </a:xfrm>
        </p:spPr>
        <p:txBody>
          <a:bodyPr vert="horz" lIns="91440" tIns="45720" rIns="91440" bIns="45720" rtlCol="0" anchor="b">
            <a:normAutofit/>
          </a:bodyPr>
          <a:lstStyle/>
          <a:p>
            <a:pPr algn="ctr"/>
            <a:r>
              <a:rPr lang="en-US" kern="1200" dirty="0">
                <a:solidFill>
                  <a:schemeClr val="bg1"/>
                </a:solidFill>
                <a:latin typeface="+mj-lt"/>
                <a:ea typeface="+mj-ea"/>
                <a:cs typeface="+mj-cs"/>
              </a:rPr>
              <a:t>The Abuse Hotline  </a:t>
            </a:r>
          </a:p>
        </p:txBody>
      </p:sp>
      <p:sp>
        <p:nvSpPr>
          <p:cNvPr id="5" name="Text Placeholder 4">
            <a:extLst>
              <a:ext uri="{FF2B5EF4-FFF2-40B4-BE49-F238E27FC236}">
                <a16:creationId xmlns:a16="http://schemas.microsoft.com/office/drawing/2014/main" id="{F8E9C36F-93F3-4690-A565-B24AFA55BC68}"/>
              </a:ext>
            </a:extLst>
          </p:cNvPr>
          <p:cNvSpPr>
            <a:spLocks noGrp="1"/>
          </p:cNvSpPr>
          <p:nvPr>
            <p:ph type="body" idx="1"/>
          </p:nvPr>
        </p:nvSpPr>
        <p:spPr>
          <a:xfrm>
            <a:off x="6345934" y="5079666"/>
            <a:ext cx="5140574" cy="1464972"/>
          </a:xfrm>
        </p:spPr>
        <p:txBody>
          <a:bodyPr vert="horz" lIns="91440" tIns="45720" rIns="91440" bIns="45720" rtlCol="0" anchor="t">
            <a:noAutofit/>
          </a:bodyPr>
          <a:lstStyle/>
          <a:p>
            <a:r>
              <a:rPr lang="en-US" kern="1200" dirty="0">
                <a:solidFill>
                  <a:schemeClr val="bg1"/>
                </a:solidFill>
                <a:latin typeface="+mn-lt"/>
                <a:ea typeface="+mn-ea"/>
                <a:cs typeface="+mn-cs"/>
              </a:rPr>
              <a:t>1-800-962-2873 (1-800-96-ABUSE)</a:t>
            </a:r>
          </a:p>
          <a:p>
            <a:r>
              <a:rPr lang="en-US" kern="1200" dirty="0">
                <a:solidFill>
                  <a:schemeClr val="bg1"/>
                </a:solidFill>
                <a:latin typeface="+mn-lt"/>
                <a:ea typeface="+mn-ea"/>
                <a:cs typeface="+mn-cs"/>
              </a:rPr>
              <a:t>https://www.myflfamilies.com/contact/</a:t>
            </a:r>
          </a:p>
        </p:txBody>
      </p:sp>
      <p:sp>
        <p:nvSpPr>
          <p:cNvPr id="37" name="Freeform: Shape 2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2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Receiver">
            <a:extLst>
              <a:ext uri="{FF2B5EF4-FFF2-40B4-BE49-F238E27FC236}">
                <a16:creationId xmlns:a16="http://schemas.microsoft.com/office/drawing/2014/main" id="{17F0BE29-973E-4ABC-B746-78921C6C96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50971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6C59F-CF41-4FA2-B6C1-D20731A235F5}"/>
              </a:ext>
            </a:extLst>
          </p:cNvPr>
          <p:cNvSpPr>
            <a:spLocks noGrp="1"/>
          </p:cNvSpPr>
          <p:nvPr>
            <p:ph idx="1"/>
          </p:nvPr>
        </p:nvSpPr>
        <p:spPr>
          <a:xfrm>
            <a:off x="1119882" y="1304817"/>
            <a:ext cx="10462517" cy="4702475"/>
          </a:xfrm>
        </p:spPr>
        <p:txBody>
          <a:bodyPr>
            <a:noAutofit/>
          </a:bodyPr>
          <a:lstStyle/>
          <a:p>
            <a:pPr marL="0" indent="0">
              <a:buNone/>
            </a:pPr>
            <a:r>
              <a:rPr lang="en-US" sz="3200" b="1" dirty="0"/>
              <a:t>Examples:</a:t>
            </a:r>
          </a:p>
          <a:p>
            <a:pPr marL="342900" indent="-342900"/>
            <a:r>
              <a:rPr lang="en-US" sz="3200" b="1" dirty="0"/>
              <a:t>Daycare worker </a:t>
            </a:r>
            <a:r>
              <a:rPr lang="en-US" sz="3200" dirty="0"/>
              <a:t>finds a bag of marijuana in a diaper bag. </a:t>
            </a:r>
          </a:p>
          <a:p>
            <a:pPr marL="0" indent="0">
              <a:buNone/>
            </a:pPr>
            <a:endParaRPr lang="en-US" sz="3200" dirty="0"/>
          </a:p>
          <a:p>
            <a:pPr marL="342900" indent="-342900"/>
            <a:r>
              <a:rPr lang="en-US" sz="3200" b="1" dirty="0"/>
              <a:t>Therapist</a:t>
            </a:r>
            <a:r>
              <a:rPr lang="en-US" sz="3200" dirty="0"/>
              <a:t> calls due to minor client disclosing sexual abuse.</a:t>
            </a:r>
          </a:p>
          <a:p>
            <a:pPr marL="0" indent="0">
              <a:buNone/>
            </a:pPr>
            <a:endParaRPr lang="en-US" sz="3200" dirty="0"/>
          </a:p>
          <a:p>
            <a:pPr marL="342900" indent="-342900"/>
            <a:r>
              <a:rPr lang="en-US" sz="3200" b="1" dirty="0"/>
              <a:t>Teacher</a:t>
            </a:r>
            <a:r>
              <a:rPr lang="en-US" sz="3200" dirty="0"/>
              <a:t> is concerned due to student having bruises on their body.</a:t>
            </a:r>
          </a:p>
        </p:txBody>
      </p:sp>
      <p:sp>
        <p:nvSpPr>
          <p:cNvPr id="2" name="Title 1">
            <a:extLst>
              <a:ext uri="{FF2B5EF4-FFF2-40B4-BE49-F238E27FC236}">
                <a16:creationId xmlns:a16="http://schemas.microsoft.com/office/drawing/2014/main" id="{D85253A0-DF6A-44FE-8E96-2FE4AE44F545}"/>
              </a:ext>
            </a:extLst>
          </p:cNvPr>
          <p:cNvSpPr>
            <a:spLocks noGrp="1"/>
          </p:cNvSpPr>
          <p:nvPr>
            <p:ph type="title"/>
          </p:nvPr>
        </p:nvSpPr>
        <p:spPr>
          <a:xfrm>
            <a:off x="0" y="0"/>
            <a:ext cx="11582400" cy="1066800"/>
          </a:xfrm>
        </p:spPr>
        <p:txBody>
          <a:bodyPr>
            <a:normAutofit/>
          </a:bodyPr>
          <a:lstStyle/>
          <a:p>
            <a:pPr algn="ctr"/>
            <a:r>
              <a:rPr lang="en-US" sz="3600" dirty="0"/>
              <a:t>Triggering The System: THE HOTLINE </a:t>
            </a:r>
          </a:p>
        </p:txBody>
      </p:sp>
      <p:pic>
        <p:nvPicPr>
          <p:cNvPr id="5" name="Picture 4" descr="A close up of electronics&#10;&#10;Description automatically generated">
            <a:extLst>
              <a:ext uri="{FF2B5EF4-FFF2-40B4-BE49-F238E27FC236}">
                <a16:creationId xmlns:a16="http://schemas.microsoft.com/office/drawing/2014/main" id="{3F8E1BB4-0CEF-4DC5-A5CE-AFDC239862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4533" y="4869951"/>
            <a:ext cx="3493213" cy="1988049"/>
          </a:xfrm>
          <a:prstGeom prst="rect">
            <a:avLst/>
          </a:prstGeom>
        </p:spPr>
      </p:pic>
    </p:spTree>
    <p:extLst>
      <p:ext uri="{BB962C8B-B14F-4D97-AF65-F5344CB8AC3E}">
        <p14:creationId xmlns:p14="http://schemas.microsoft.com/office/powerpoint/2010/main" val="37396416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918D1-7905-45DA-AAF0-A0808BC4C285}"/>
              </a:ext>
            </a:extLst>
          </p:cNvPr>
          <p:cNvSpPr>
            <a:spLocks noGrp="1"/>
          </p:cNvSpPr>
          <p:nvPr>
            <p:ph idx="1"/>
          </p:nvPr>
        </p:nvSpPr>
        <p:spPr>
          <a:xfrm>
            <a:off x="0" y="1202077"/>
            <a:ext cx="11582400" cy="4805216"/>
          </a:xfrm>
        </p:spPr>
        <p:txBody>
          <a:bodyPr/>
          <a:lstStyle/>
          <a:p>
            <a:pPr marL="109728" indent="0">
              <a:buNone/>
            </a:pPr>
            <a:endParaRPr lang="en-US" sz="3200" b="1" dirty="0"/>
          </a:p>
          <a:p>
            <a:pPr marL="109728" indent="0">
              <a:buNone/>
            </a:pPr>
            <a:endParaRPr lang="en-US" sz="3200" b="1" dirty="0"/>
          </a:p>
          <a:p>
            <a:pPr marL="109728" indent="0">
              <a:buNone/>
            </a:pPr>
            <a:r>
              <a:rPr lang="en-US" sz="3200" b="1" dirty="0"/>
              <a:t>Maltreatment</a:t>
            </a:r>
            <a:r>
              <a:rPr lang="en-US" sz="3200" dirty="0"/>
              <a:t> means the type of abuse or neglect that was alleged against a parent or caregiver. </a:t>
            </a:r>
          </a:p>
          <a:p>
            <a:pPr marL="109728" indent="0">
              <a:buNone/>
            </a:pPr>
            <a:endParaRPr lang="en-US" dirty="0"/>
          </a:p>
        </p:txBody>
      </p:sp>
      <p:sp>
        <p:nvSpPr>
          <p:cNvPr id="3" name="Footer Placeholder 2">
            <a:extLst>
              <a:ext uri="{FF2B5EF4-FFF2-40B4-BE49-F238E27FC236}">
                <a16:creationId xmlns:a16="http://schemas.microsoft.com/office/drawing/2014/main" id="{D291967D-6572-4683-8C6B-6DD4A29C16EA}"/>
              </a:ext>
            </a:extLst>
          </p:cNvPr>
          <p:cNvSpPr>
            <a:spLocks noGrp="1"/>
          </p:cNvSpPr>
          <p:nvPr>
            <p:ph type="ftr" sz="quarter" idx="11"/>
          </p:nvPr>
        </p:nvSpPr>
        <p:spPr/>
        <p:txBody>
          <a:bodyPr/>
          <a:lstStyle/>
          <a:p>
            <a:pPr>
              <a:defRPr/>
            </a:pPr>
            <a:endParaRPr lang="en-US" dirty="0">
              <a:solidFill>
                <a:prstClr val="black"/>
              </a:solidFill>
            </a:endParaRPr>
          </a:p>
        </p:txBody>
      </p:sp>
      <p:sp>
        <p:nvSpPr>
          <p:cNvPr id="4" name="Title 3">
            <a:extLst>
              <a:ext uri="{FF2B5EF4-FFF2-40B4-BE49-F238E27FC236}">
                <a16:creationId xmlns:a16="http://schemas.microsoft.com/office/drawing/2014/main" id="{96E1EEA0-66AF-4445-BD1C-C959A404C84D}"/>
              </a:ext>
            </a:extLst>
          </p:cNvPr>
          <p:cNvSpPr>
            <a:spLocks noGrp="1"/>
          </p:cNvSpPr>
          <p:nvPr>
            <p:ph type="title"/>
          </p:nvPr>
        </p:nvSpPr>
        <p:spPr>
          <a:xfrm>
            <a:off x="0" y="-113016"/>
            <a:ext cx="11582400" cy="1179816"/>
          </a:xfrm>
        </p:spPr>
        <p:txBody>
          <a:bodyPr>
            <a:normAutofit/>
          </a:bodyPr>
          <a:lstStyle/>
          <a:p>
            <a:pPr algn="ctr"/>
            <a:r>
              <a:rPr lang="en-US" sz="3600" dirty="0"/>
              <a:t>What does “Maltreatment” mean for Child Welfare?</a:t>
            </a:r>
          </a:p>
        </p:txBody>
      </p:sp>
      <p:pic>
        <p:nvPicPr>
          <p:cNvPr id="9" name="Picture 8" descr="A person in a black shirt&#10;&#10;Description automatically generated">
            <a:extLst>
              <a:ext uri="{FF2B5EF4-FFF2-40B4-BE49-F238E27FC236}">
                <a16:creationId xmlns:a16="http://schemas.microsoft.com/office/drawing/2014/main" id="{43F3B3ED-C350-4538-A325-2EB550CBBF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7200" y="3338291"/>
            <a:ext cx="4876800" cy="3252216"/>
          </a:xfrm>
          <a:prstGeom prst="rect">
            <a:avLst/>
          </a:prstGeom>
        </p:spPr>
      </p:pic>
    </p:spTree>
    <p:extLst>
      <p:ext uri="{BB962C8B-B14F-4D97-AF65-F5344CB8AC3E}">
        <p14:creationId xmlns:p14="http://schemas.microsoft.com/office/powerpoint/2010/main" val="28057487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51971B-3C3B-45FB-8548-3B0C7C8AB784}"/>
              </a:ext>
            </a:extLst>
          </p:cNvPr>
          <p:cNvSpPr>
            <a:spLocks noGrp="1"/>
          </p:cNvSpPr>
          <p:nvPr>
            <p:ph sz="half" idx="1"/>
          </p:nvPr>
        </p:nvSpPr>
        <p:spPr>
          <a:xfrm>
            <a:off x="609600" y="1263721"/>
            <a:ext cx="5384800" cy="4743571"/>
          </a:xfrm>
        </p:spPr>
        <p:txBody>
          <a:bodyPr>
            <a:normAutofit fontScale="77500" lnSpcReduction="20000"/>
          </a:bodyPr>
          <a:lstStyle/>
          <a:p>
            <a:r>
              <a:rPr lang="en-US" sz="3600" dirty="0"/>
              <a:t>Domestic Violence </a:t>
            </a:r>
          </a:p>
          <a:p>
            <a:r>
              <a:rPr lang="en-US" sz="3600" dirty="0"/>
              <a:t>Inadequate Supervision </a:t>
            </a:r>
          </a:p>
          <a:p>
            <a:r>
              <a:rPr lang="en-US" sz="3600" dirty="0"/>
              <a:t>Environmental Hazards </a:t>
            </a:r>
          </a:p>
          <a:p>
            <a:r>
              <a:rPr lang="en-US" sz="3600" dirty="0"/>
              <a:t>Physical Abuse</a:t>
            </a:r>
          </a:p>
          <a:p>
            <a:r>
              <a:rPr lang="en-US" sz="3600" dirty="0"/>
              <a:t>Sexual Abuse </a:t>
            </a:r>
          </a:p>
          <a:p>
            <a:r>
              <a:rPr lang="en-US" sz="3600" dirty="0"/>
              <a:t>Mental Injury </a:t>
            </a:r>
          </a:p>
          <a:p>
            <a:r>
              <a:rPr lang="en-US" sz="3600" dirty="0"/>
              <a:t>Failure To Thrive </a:t>
            </a:r>
          </a:p>
          <a:p>
            <a:r>
              <a:rPr lang="en-US" sz="3600" dirty="0"/>
              <a:t>Substance Misuse (Alcohol, Prescription Pills and Illicit drugs) </a:t>
            </a:r>
          </a:p>
          <a:p>
            <a:r>
              <a:rPr lang="en-US" sz="3600" dirty="0"/>
              <a:t>Medical Neglect </a:t>
            </a:r>
          </a:p>
          <a:p>
            <a:endParaRPr lang="en-US" dirty="0"/>
          </a:p>
        </p:txBody>
      </p:sp>
      <p:sp>
        <p:nvSpPr>
          <p:cNvPr id="6" name="Content Placeholder 5">
            <a:extLst>
              <a:ext uri="{FF2B5EF4-FFF2-40B4-BE49-F238E27FC236}">
                <a16:creationId xmlns:a16="http://schemas.microsoft.com/office/drawing/2014/main" id="{29B3E182-71E3-4647-AF04-5072F4CAE970}"/>
              </a:ext>
            </a:extLst>
          </p:cNvPr>
          <p:cNvSpPr>
            <a:spLocks noGrp="1"/>
          </p:cNvSpPr>
          <p:nvPr>
            <p:ph sz="half" idx="2"/>
          </p:nvPr>
        </p:nvSpPr>
        <p:spPr>
          <a:xfrm>
            <a:off x="6197600" y="1210599"/>
            <a:ext cx="5384800" cy="4525963"/>
          </a:xfrm>
        </p:spPr>
        <p:txBody>
          <a:bodyPr>
            <a:normAutofit fontScale="77500" lnSpcReduction="20000"/>
          </a:bodyPr>
          <a:lstStyle/>
          <a:p>
            <a:r>
              <a:rPr lang="en-US" sz="3800" dirty="0"/>
              <a:t>Asphyxiation </a:t>
            </a:r>
          </a:p>
          <a:p>
            <a:r>
              <a:rPr lang="en-US" sz="3800" dirty="0"/>
              <a:t>Family Violence </a:t>
            </a:r>
          </a:p>
          <a:p>
            <a:r>
              <a:rPr lang="en-US" sz="3800" dirty="0"/>
              <a:t>Failure to Protect </a:t>
            </a:r>
          </a:p>
          <a:p>
            <a:r>
              <a:rPr lang="en-US" sz="3800" dirty="0"/>
              <a:t>Human Trafficking </a:t>
            </a:r>
          </a:p>
          <a:p>
            <a:r>
              <a:rPr lang="en-US" sz="3800" dirty="0"/>
              <a:t>Substance Exposed Newborns </a:t>
            </a:r>
          </a:p>
          <a:p>
            <a:r>
              <a:rPr lang="en-US" sz="3800" dirty="0"/>
              <a:t>Bone/Skull Fractures</a:t>
            </a:r>
          </a:p>
          <a:p>
            <a:r>
              <a:rPr lang="en-US" sz="3800" dirty="0"/>
              <a:t>Internal Injury </a:t>
            </a:r>
          </a:p>
          <a:p>
            <a:r>
              <a:rPr lang="en-US" sz="3800" dirty="0"/>
              <a:t>Death </a:t>
            </a:r>
          </a:p>
          <a:p>
            <a:r>
              <a:rPr lang="en-US" sz="3800" dirty="0"/>
              <a:t>Abandonment </a:t>
            </a:r>
          </a:p>
          <a:p>
            <a:endParaRPr lang="en-US" dirty="0"/>
          </a:p>
        </p:txBody>
      </p:sp>
      <p:sp>
        <p:nvSpPr>
          <p:cNvPr id="3" name="Footer Placeholder 2">
            <a:extLst>
              <a:ext uri="{FF2B5EF4-FFF2-40B4-BE49-F238E27FC236}">
                <a16:creationId xmlns:a16="http://schemas.microsoft.com/office/drawing/2014/main" id="{62C0B427-947B-4CAB-A594-091289D82DEF}"/>
              </a:ext>
            </a:extLst>
          </p:cNvPr>
          <p:cNvSpPr>
            <a:spLocks noGrp="1"/>
          </p:cNvSpPr>
          <p:nvPr>
            <p:ph type="ftr" sz="quarter" idx="11"/>
          </p:nvPr>
        </p:nvSpPr>
        <p:spPr/>
        <p:txBody>
          <a:bodyPr/>
          <a:lstStyle/>
          <a:p>
            <a:pPr>
              <a:defRPr/>
            </a:pPr>
            <a:endParaRPr lang="en-US" dirty="0">
              <a:solidFill>
                <a:prstClr val="black"/>
              </a:solidFill>
            </a:endParaRPr>
          </a:p>
        </p:txBody>
      </p:sp>
      <p:sp>
        <p:nvSpPr>
          <p:cNvPr id="4" name="Title 3">
            <a:extLst>
              <a:ext uri="{FF2B5EF4-FFF2-40B4-BE49-F238E27FC236}">
                <a16:creationId xmlns:a16="http://schemas.microsoft.com/office/drawing/2014/main" id="{708D9EF7-FFF4-4D3E-AD06-F3FE2AE6CBC1}"/>
              </a:ext>
            </a:extLst>
          </p:cNvPr>
          <p:cNvSpPr>
            <a:spLocks noGrp="1"/>
          </p:cNvSpPr>
          <p:nvPr>
            <p:ph type="title"/>
          </p:nvPr>
        </p:nvSpPr>
        <p:spPr/>
        <p:txBody>
          <a:bodyPr>
            <a:normAutofit/>
          </a:bodyPr>
          <a:lstStyle/>
          <a:p>
            <a:pPr algn="ctr"/>
            <a:r>
              <a:rPr lang="en-US" sz="3600" dirty="0"/>
              <a:t>Types of Allegations (Maltreatments) of Abuse </a:t>
            </a:r>
          </a:p>
        </p:txBody>
      </p:sp>
      <p:pic>
        <p:nvPicPr>
          <p:cNvPr id="7" name="Picture 6" descr="A picture containing person, building, outdoor, ground&#10;&#10;Description automatically generated">
            <a:extLst>
              <a:ext uri="{FF2B5EF4-FFF2-40B4-BE49-F238E27FC236}">
                <a16:creationId xmlns:a16="http://schemas.microsoft.com/office/drawing/2014/main" id="{F8BE646A-30E4-4137-A935-A175C993B3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6877" y="4440237"/>
            <a:ext cx="2863065" cy="2143125"/>
          </a:xfrm>
          <a:prstGeom prst="rect">
            <a:avLst/>
          </a:prstGeom>
        </p:spPr>
      </p:pic>
    </p:spTree>
    <p:extLst>
      <p:ext uri="{BB962C8B-B14F-4D97-AF65-F5344CB8AC3E}">
        <p14:creationId xmlns:p14="http://schemas.microsoft.com/office/powerpoint/2010/main" val="2744240809"/>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DE1ADFF65B74F90C99C360591A766" ma:contentTypeVersion="6" ma:contentTypeDescription="Create a new document." ma:contentTypeScope="" ma:versionID="e8f86eb4b42613e7c9aa956bf186e5e0">
  <xsd:schema xmlns:xsd="http://www.w3.org/2001/XMLSchema" xmlns:xs="http://www.w3.org/2001/XMLSchema" xmlns:p="http://schemas.microsoft.com/office/2006/metadata/properties" xmlns:ns3="7525cd92-84cd-4244-acce-38f381f5a000" targetNamespace="http://schemas.microsoft.com/office/2006/metadata/properties" ma:root="true" ma:fieldsID="a98eb27ca513d315c015aba399a5b9b7" ns3:_="">
    <xsd:import namespace="7525cd92-84cd-4244-acce-38f381f5a00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5cd92-84cd-4244-acce-38f381f5a0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085B7-CE86-46E2-A65A-09CE4F769D2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525cd92-84cd-4244-acce-38f381f5a000"/>
    <ds:schemaRef ds:uri="http://www.w3.org/XML/1998/namespace"/>
    <ds:schemaRef ds:uri="http://purl.org/dc/dcmitype/"/>
  </ds:schemaRefs>
</ds:datastoreItem>
</file>

<file path=customXml/itemProps2.xml><?xml version="1.0" encoding="utf-8"?>
<ds:datastoreItem xmlns:ds="http://schemas.openxmlformats.org/officeDocument/2006/customXml" ds:itemID="{AD3F7CE1-96A5-417C-84AE-FE498DD317F1}">
  <ds:schemaRefs>
    <ds:schemaRef ds:uri="http://schemas.microsoft.com/sharepoint/v3/contenttype/forms"/>
  </ds:schemaRefs>
</ds:datastoreItem>
</file>

<file path=customXml/itemProps3.xml><?xml version="1.0" encoding="utf-8"?>
<ds:datastoreItem xmlns:ds="http://schemas.openxmlformats.org/officeDocument/2006/customXml" ds:itemID="{4DA1BD22-959A-4647-9A7D-9A9DC0E4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5cd92-84cd-4244-acce-38f381f5a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6959</TotalTime>
  <Words>2897</Words>
  <Application>Microsoft Office PowerPoint</Application>
  <PresentationFormat>Widescreen</PresentationFormat>
  <Paragraphs>368</Paragraphs>
  <Slides>47</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Calibri</vt:lpstr>
      <vt:lpstr>Calibri Light</vt:lpstr>
      <vt:lpstr>Lucida Sans Unicode</vt:lpstr>
      <vt:lpstr>Tekton Pro</vt:lpstr>
      <vt:lpstr>Verdana</vt:lpstr>
      <vt:lpstr>Wingdings</vt:lpstr>
      <vt:lpstr>Wingdings 2</vt:lpstr>
      <vt:lpstr>Wingdings 3</vt:lpstr>
      <vt:lpstr>Office Theme</vt:lpstr>
      <vt:lpstr>1_Concourse</vt:lpstr>
      <vt:lpstr>Understanding the Child Welfare System </vt:lpstr>
      <vt:lpstr>The Florida Department of Children and Families (DCF) </vt:lpstr>
      <vt:lpstr>Child Welfare Program Goals: </vt:lpstr>
      <vt:lpstr>Child Welfare Program Goals:</vt:lpstr>
      <vt:lpstr>PowerPoint Presentation</vt:lpstr>
      <vt:lpstr>The Abuse Hotline  </vt:lpstr>
      <vt:lpstr>Triggering The System: THE HOTLINE </vt:lpstr>
      <vt:lpstr>What does “Maltreatment” mean for Child Welfare?</vt:lpstr>
      <vt:lpstr>Types of Allegations (Maltreatments) of Abuse </vt:lpstr>
      <vt:lpstr>The Abuse Hotline then generates a                                 case.</vt:lpstr>
      <vt:lpstr>INVESTIGATIONS</vt:lpstr>
      <vt:lpstr>DCF INVESTIGATIONS </vt:lpstr>
      <vt:lpstr>Definition of Safe and Unsafe</vt:lpstr>
      <vt:lpstr>Definition of Safe and Unsafe</vt:lpstr>
      <vt:lpstr>Safety Determinations </vt:lpstr>
      <vt:lpstr>Present Danger – What are the criteria?</vt:lpstr>
      <vt:lpstr>Impending Danger – What are the criteria?</vt:lpstr>
      <vt:lpstr>Safety Determination </vt:lpstr>
      <vt:lpstr>The Child Welfare Professional’s Tool:  Family Functioning Assessment (FFA):</vt:lpstr>
      <vt:lpstr>The Purpose of the Family Functioning Assessment (FFA):</vt:lpstr>
      <vt:lpstr>The Purpose of the Family Functioning Assessment (FFA):</vt:lpstr>
      <vt:lpstr>Example of family Functioning Assessment (FFA)</vt:lpstr>
      <vt:lpstr>Definition of Caregiver Protective Capacities</vt:lpstr>
      <vt:lpstr>When is a Parent or Caregiver Protective?</vt:lpstr>
      <vt:lpstr>Protective Capacities</vt:lpstr>
      <vt:lpstr>Definition of Protective Capacity</vt:lpstr>
      <vt:lpstr>Cognitive Protective Capacity </vt:lpstr>
      <vt:lpstr>Cognitive Protective Capacity </vt:lpstr>
      <vt:lpstr>Behavioral Protective Capacity </vt:lpstr>
      <vt:lpstr>Behavioral Protective Capacity </vt:lpstr>
      <vt:lpstr>Emotional Protective Capacity </vt:lpstr>
      <vt:lpstr>Emotional Protective Capacity </vt:lpstr>
      <vt:lpstr>What is a Safety Plan? </vt:lpstr>
      <vt:lpstr>Safety Plans </vt:lpstr>
      <vt:lpstr>Child Safety Planning </vt:lpstr>
      <vt:lpstr>Implications of DCF Safety plan for Behavioral Health</vt:lpstr>
      <vt:lpstr>The Unsafe Child  </vt:lpstr>
      <vt:lpstr>From Investigations to Case Management </vt:lpstr>
      <vt:lpstr>DEPENDENCY CASE MANAGEMENT</vt:lpstr>
      <vt:lpstr>DEPENDENCY CASE MANAGEMENT</vt:lpstr>
      <vt:lpstr>The Role of Dependency Case Management (DCM)</vt:lpstr>
      <vt:lpstr>PowerPoint Presentation</vt:lpstr>
      <vt:lpstr>Case Planning</vt:lpstr>
      <vt:lpstr>What a Case Plan Must Include </vt:lpstr>
      <vt:lpstr>The Common Objective:  Permanency</vt:lpstr>
      <vt:lpstr>What are Permanency Goals:  Potential Outcomes For Families </vt:lpstr>
      <vt:lpstr>Implications For Service Providers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Child Welfare System</dc:title>
  <dc:creator>Eastman-Gallo, Annastasia M</dc:creator>
  <cp:lastModifiedBy>Fleischmann, Suzette B</cp:lastModifiedBy>
  <cp:revision>35</cp:revision>
  <dcterms:created xsi:type="dcterms:W3CDTF">2020-02-24T03:58:02Z</dcterms:created>
  <dcterms:modified xsi:type="dcterms:W3CDTF">2020-06-02T20:28:17Z</dcterms:modified>
</cp:coreProperties>
</file>