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6" r:id="rId2"/>
    <p:sldId id="272" r:id="rId3"/>
    <p:sldId id="271" r:id="rId4"/>
    <p:sldId id="275" r:id="rId5"/>
    <p:sldId id="273" r:id="rId6"/>
    <p:sldId id="260" r:id="rId7"/>
    <p:sldId id="265" r:id="rId8"/>
    <p:sldId id="270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4D5155-B816-4C3F-B1D4-CA69E80D020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6DC41B3-932C-4DFA-B12D-074184CEAA7E}">
      <dgm:prSet custT="1"/>
      <dgm:spPr/>
      <dgm:t>
        <a:bodyPr/>
        <a:lstStyle/>
        <a:p>
          <a:r>
            <a:rPr lang="en-US" sz="2800" b="1" dirty="0">
              <a:solidFill>
                <a:schemeClr val="tx2"/>
              </a:solidFill>
            </a:rPr>
            <a:t>Coral Shores Behavioral Health does not have a waiting list.</a:t>
          </a:r>
        </a:p>
      </dgm:t>
    </dgm:pt>
    <dgm:pt modelId="{6955184C-707D-42E6-B929-8789616171AC}" type="parTrans" cxnId="{A32740B1-1C80-4501-AA15-6915C3D7DD2D}">
      <dgm:prSet/>
      <dgm:spPr/>
      <dgm:t>
        <a:bodyPr/>
        <a:lstStyle/>
        <a:p>
          <a:endParaRPr lang="en-US"/>
        </a:p>
      </dgm:t>
    </dgm:pt>
    <dgm:pt modelId="{20DF27D5-9A66-405D-92FA-0603F9150817}" type="sibTrans" cxnId="{A32740B1-1C80-4501-AA15-6915C3D7DD2D}">
      <dgm:prSet/>
      <dgm:spPr/>
      <dgm:t>
        <a:bodyPr/>
        <a:lstStyle/>
        <a:p>
          <a:endParaRPr lang="en-US"/>
        </a:p>
      </dgm:t>
    </dgm:pt>
    <dgm:pt modelId="{270DF9F6-EC51-4BEC-83FE-44F1E8CD5A85}">
      <dgm:prSet custT="1"/>
      <dgm:spPr/>
      <dgm:t>
        <a:bodyPr/>
        <a:lstStyle/>
        <a:p>
          <a:r>
            <a:rPr lang="en-US" sz="2400" b="1" dirty="0">
              <a:solidFill>
                <a:schemeClr val="tx2"/>
              </a:solidFill>
            </a:rPr>
            <a:t>We accept patients 24/7/ 365</a:t>
          </a:r>
        </a:p>
        <a:p>
          <a:r>
            <a:rPr lang="en-US" sz="2400" b="1" dirty="0">
              <a:solidFill>
                <a:schemeClr val="tx2"/>
              </a:solidFill>
            </a:rPr>
            <a:t>We provide free assessments by a licensed clinician 24/7/365</a:t>
          </a:r>
        </a:p>
      </dgm:t>
    </dgm:pt>
    <dgm:pt modelId="{FFF8A526-36D3-43FA-BC91-69EB56096F20}" type="parTrans" cxnId="{5DA52958-7ABC-4096-80EE-4561841DF544}">
      <dgm:prSet/>
      <dgm:spPr/>
      <dgm:t>
        <a:bodyPr/>
        <a:lstStyle/>
        <a:p>
          <a:endParaRPr lang="en-US"/>
        </a:p>
      </dgm:t>
    </dgm:pt>
    <dgm:pt modelId="{EF17F55C-3D51-45B6-BEA0-24957ADBB9F6}" type="sibTrans" cxnId="{5DA52958-7ABC-4096-80EE-4561841DF544}">
      <dgm:prSet/>
      <dgm:spPr/>
      <dgm:t>
        <a:bodyPr/>
        <a:lstStyle/>
        <a:p>
          <a:endParaRPr lang="en-US"/>
        </a:p>
      </dgm:t>
    </dgm:pt>
    <dgm:pt modelId="{CFBBC42F-413C-4F44-B3B0-EA730B2B7176}">
      <dgm:prSet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For referrals, please call</a:t>
          </a:r>
        </a:p>
        <a:p>
          <a:r>
            <a:rPr lang="en-US" b="1" dirty="0">
              <a:solidFill>
                <a:schemeClr val="tx2"/>
              </a:solidFill>
            </a:rPr>
            <a:t>Main Line (772) 403-4000</a:t>
          </a:r>
        </a:p>
        <a:p>
          <a:r>
            <a:rPr lang="en-US" b="1" u="sng" dirty="0">
              <a:solidFill>
                <a:schemeClr val="tx2"/>
              </a:solidFill>
            </a:rPr>
            <a:t>24/7 Intake (772) 403-CARE (2273)</a:t>
          </a:r>
          <a:endParaRPr lang="en-US" b="1" dirty="0">
            <a:solidFill>
              <a:schemeClr val="tx2"/>
            </a:solidFill>
          </a:endParaRPr>
        </a:p>
      </dgm:t>
    </dgm:pt>
    <dgm:pt modelId="{3579A856-A7B8-421C-B0AC-B2CC8CA88878}" type="parTrans" cxnId="{5AB67C85-E3E5-4216-939F-C1D02C487364}">
      <dgm:prSet/>
      <dgm:spPr/>
      <dgm:t>
        <a:bodyPr/>
        <a:lstStyle/>
        <a:p>
          <a:endParaRPr lang="en-US"/>
        </a:p>
      </dgm:t>
    </dgm:pt>
    <dgm:pt modelId="{C4B84629-FF69-4565-A748-9ABE92A4DD3F}" type="sibTrans" cxnId="{5AB67C85-E3E5-4216-939F-C1D02C487364}">
      <dgm:prSet/>
      <dgm:spPr/>
      <dgm:t>
        <a:bodyPr/>
        <a:lstStyle/>
        <a:p>
          <a:endParaRPr lang="en-US"/>
        </a:p>
      </dgm:t>
    </dgm:pt>
    <dgm:pt modelId="{29671FCB-6FAA-4049-B441-9BF7FD4BA9C2}" type="pres">
      <dgm:prSet presAssocID="{934D5155-B816-4C3F-B1D4-CA69E80D020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133C23-4941-4806-B904-833D2C425A56}" type="pres">
      <dgm:prSet presAssocID="{934D5155-B816-4C3F-B1D4-CA69E80D0203}" presName="dummyMaxCanvas" presStyleCnt="0">
        <dgm:presLayoutVars/>
      </dgm:prSet>
      <dgm:spPr/>
    </dgm:pt>
    <dgm:pt modelId="{932A2104-0135-4984-947B-156DAB724FD3}" type="pres">
      <dgm:prSet presAssocID="{934D5155-B816-4C3F-B1D4-CA69E80D020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95528D-87AB-4769-8DF1-F5EE48142DBC}" type="pres">
      <dgm:prSet presAssocID="{934D5155-B816-4C3F-B1D4-CA69E80D020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36E3E3-61FD-4656-9266-F18145712D24}" type="pres">
      <dgm:prSet presAssocID="{934D5155-B816-4C3F-B1D4-CA69E80D0203}" presName="ThreeNodes_3" presStyleLbl="node1" presStyleIdx="2" presStyleCnt="3" custScaleX="107771" custScaleY="94462" custLinFactNeighborX="469" custLinFactNeighborY="-5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2F5650-A070-4F86-A177-775F5459DBEA}" type="pres">
      <dgm:prSet presAssocID="{934D5155-B816-4C3F-B1D4-CA69E80D020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6D5EC-A7FF-4145-BC79-5FAF86026B8C}" type="pres">
      <dgm:prSet presAssocID="{934D5155-B816-4C3F-B1D4-CA69E80D020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9D78A-5F85-418C-B6D9-0AC27A4A1B01}" type="pres">
      <dgm:prSet presAssocID="{934D5155-B816-4C3F-B1D4-CA69E80D020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A291C-FFEB-4BF7-8E85-367A0A61D7FE}" type="pres">
      <dgm:prSet presAssocID="{934D5155-B816-4C3F-B1D4-CA69E80D020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5C775-B47F-4A88-9B20-0F993F1133C6}" type="pres">
      <dgm:prSet presAssocID="{934D5155-B816-4C3F-B1D4-CA69E80D020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09BB27-EE46-4B83-9605-D3E4684A8208}" type="presOf" srcId="{36DC41B3-932C-4DFA-B12D-074184CEAA7E}" destId="{E689D78A-5F85-418C-B6D9-0AC27A4A1B01}" srcOrd="1" destOrd="0" presId="urn:microsoft.com/office/officeart/2005/8/layout/vProcess5"/>
    <dgm:cxn modelId="{5DA52958-7ABC-4096-80EE-4561841DF544}" srcId="{934D5155-B816-4C3F-B1D4-CA69E80D0203}" destId="{270DF9F6-EC51-4BEC-83FE-44F1E8CD5A85}" srcOrd="1" destOrd="0" parTransId="{FFF8A526-36D3-43FA-BC91-69EB56096F20}" sibTransId="{EF17F55C-3D51-45B6-BEA0-24957ADBB9F6}"/>
    <dgm:cxn modelId="{1386993F-7E3C-4986-BC47-9E5A12A3DCAF}" type="presOf" srcId="{20DF27D5-9A66-405D-92FA-0603F9150817}" destId="{BA2F5650-A070-4F86-A177-775F5459DBEA}" srcOrd="0" destOrd="0" presId="urn:microsoft.com/office/officeart/2005/8/layout/vProcess5"/>
    <dgm:cxn modelId="{DB081B1C-A306-47E8-814B-9A157DBABF13}" type="presOf" srcId="{36DC41B3-932C-4DFA-B12D-074184CEAA7E}" destId="{932A2104-0135-4984-947B-156DAB724FD3}" srcOrd="0" destOrd="0" presId="urn:microsoft.com/office/officeart/2005/8/layout/vProcess5"/>
    <dgm:cxn modelId="{A32740B1-1C80-4501-AA15-6915C3D7DD2D}" srcId="{934D5155-B816-4C3F-B1D4-CA69E80D0203}" destId="{36DC41B3-932C-4DFA-B12D-074184CEAA7E}" srcOrd="0" destOrd="0" parTransId="{6955184C-707D-42E6-B929-8789616171AC}" sibTransId="{20DF27D5-9A66-405D-92FA-0603F9150817}"/>
    <dgm:cxn modelId="{85ADE4A0-EBB0-4751-9259-FD4CDFE87622}" type="presOf" srcId="{CFBBC42F-413C-4F44-B3B0-EA730B2B7176}" destId="{CB36E3E3-61FD-4656-9266-F18145712D24}" srcOrd="0" destOrd="0" presId="urn:microsoft.com/office/officeart/2005/8/layout/vProcess5"/>
    <dgm:cxn modelId="{5AB67C85-E3E5-4216-939F-C1D02C487364}" srcId="{934D5155-B816-4C3F-B1D4-CA69E80D0203}" destId="{CFBBC42F-413C-4F44-B3B0-EA730B2B7176}" srcOrd="2" destOrd="0" parTransId="{3579A856-A7B8-421C-B0AC-B2CC8CA88878}" sibTransId="{C4B84629-FF69-4565-A748-9ABE92A4DD3F}"/>
    <dgm:cxn modelId="{97178AAD-6612-4914-9624-DD21FA35552F}" type="presOf" srcId="{EF17F55C-3D51-45B6-BEA0-24957ADBB9F6}" destId="{5CD6D5EC-A7FF-4145-BC79-5FAF86026B8C}" srcOrd="0" destOrd="0" presId="urn:microsoft.com/office/officeart/2005/8/layout/vProcess5"/>
    <dgm:cxn modelId="{CB1343A6-1FF3-4FDA-ADD2-0E1A391D21D9}" type="presOf" srcId="{CFBBC42F-413C-4F44-B3B0-EA730B2B7176}" destId="{DC55C775-B47F-4A88-9B20-0F993F1133C6}" srcOrd="1" destOrd="0" presId="urn:microsoft.com/office/officeart/2005/8/layout/vProcess5"/>
    <dgm:cxn modelId="{57C3564F-795D-4738-BF12-AD7BC0B09755}" type="presOf" srcId="{934D5155-B816-4C3F-B1D4-CA69E80D0203}" destId="{29671FCB-6FAA-4049-B441-9BF7FD4BA9C2}" srcOrd="0" destOrd="0" presId="urn:microsoft.com/office/officeart/2005/8/layout/vProcess5"/>
    <dgm:cxn modelId="{499A142B-8032-489C-89AE-C4EDA0A32094}" type="presOf" srcId="{270DF9F6-EC51-4BEC-83FE-44F1E8CD5A85}" destId="{CC1A291C-FFEB-4BF7-8E85-367A0A61D7FE}" srcOrd="1" destOrd="0" presId="urn:microsoft.com/office/officeart/2005/8/layout/vProcess5"/>
    <dgm:cxn modelId="{6D218FA5-D8D7-4D02-8F3F-32AEAF8ABD40}" type="presOf" srcId="{270DF9F6-EC51-4BEC-83FE-44F1E8CD5A85}" destId="{EE95528D-87AB-4769-8DF1-F5EE48142DBC}" srcOrd="0" destOrd="0" presId="urn:microsoft.com/office/officeart/2005/8/layout/vProcess5"/>
    <dgm:cxn modelId="{65D9B29A-DB86-48D8-9FD1-A1707D76D49E}" type="presParOf" srcId="{29671FCB-6FAA-4049-B441-9BF7FD4BA9C2}" destId="{36133C23-4941-4806-B904-833D2C425A56}" srcOrd="0" destOrd="0" presId="urn:microsoft.com/office/officeart/2005/8/layout/vProcess5"/>
    <dgm:cxn modelId="{5D493BD4-89F0-4723-9273-976C9C04F9E0}" type="presParOf" srcId="{29671FCB-6FAA-4049-B441-9BF7FD4BA9C2}" destId="{932A2104-0135-4984-947B-156DAB724FD3}" srcOrd="1" destOrd="0" presId="urn:microsoft.com/office/officeart/2005/8/layout/vProcess5"/>
    <dgm:cxn modelId="{BDC142AE-365F-49A4-98EC-558CA6F3343F}" type="presParOf" srcId="{29671FCB-6FAA-4049-B441-9BF7FD4BA9C2}" destId="{EE95528D-87AB-4769-8DF1-F5EE48142DBC}" srcOrd="2" destOrd="0" presId="urn:microsoft.com/office/officeart/2005/8/layout/vProcess5"/>
    <dgm:cxn modelId="{2C421691-EA7D-4EB3-AFA6-FE3A89C8FE70}" type="presParOf" srcId="{29671FCB-6FAA-4049-B441-9BF7FD4BA9C2}" destId="{CB36E3E3-61FD-4656-9266-F18145712D24}" srcOrd="3" destOrd="0" presId="urn:microsoft.com/office/officeart/2005/8/layout/vProcess5"/>
    <dgm:cxn modelId="{1F376FCE-9F20-4855-9FB1-BFB7A5AE88E3}" type="presParOf" srcId="{29671FCB-6FAA-4049-B441-9BF7FD4BA9C2}" destId="{BA2F5650-A070-4F86-A177-775F5459DBEA}" srcOrd="4" destOrd="0" presId="urn:microsoft.com/office/officeart/2005/8/layout/vProcess5"/>
    <dgm:cxn modelId="{6672AFB7-E789-4E74-ADA8-B87F4D04AD97}" type="presParOf" srcId="{29671FCB-6FAA-4049-B441-9BF7FD4BA9C2}" destId="{5CD6D5EC-A7FF-4145-BC79-5FAF86026B8C}" srcOrd="5" destOrd="0" presId="urn:microsoft.com/office/officeart/2005/8/layout/vProcess5"/>
    <dgm:cxn modelId="{97043D74-066A-4CEC-BE16-1DEE93A1C292}" type="presParOf" srcId="{29671FCB-6FAA-4049-B441-9BF7FD4BA9C2}" destId="{E689D78A-5F85-418C-B6D9-0AC27A4A1B01}" srcOrd="6" destOrd="0" presId="urn:microsoft.com/office/officeart/2005/8/layout/vProcess5"/>
    <dgm:cxn modelId="{85C14021-ACB7-4083-8148-0295BC105BF3}" type="presParOf" srcId="{29671FCB-6FAA-4049-B441-9BF7FD4BA9C2}" destId="{CC1A291C-FFEB-4BF7-8E85-367A0A61D7FE}" srcOrd="7" destOrd="0" presId="urn:microsoft.com/office/officeart/2005/8/layout/vProcess5"/>
    <dgm:cxn modelId="{39C3DCF6-CE78-472D-9A11-DD69AD76A2EB}" type="presParOf" srcId="{29671FCB-6FAA-4049-B441-9BF7FD4BA9C2}" destId="{DC55C775-B47F-4A88-9B20-0F993F1133C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10551B-ADCE-4ACF-86CD-0CC2770AE631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9DE7D38-8EF6-4B9A-B7A6-346A596D4281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Coral Shores Behavioral Health accepts most commercial insurances, Medicare, Managed Medicare and Managed Medicaid. We also have a self-pay option, and we do single case agreements including with out-of-state payers to support patients’ needs.</a:t>
          </a:r>
        </a:p>
      </dgm:t>
    </dgm:pt>
    <dgm:pt modelId="{03027CF5-EF90-4E2E-BEF2-7F76E3A5F82A}" type="parTrans" cxnId="{1DAD61CD-4994-4628-BD2E-BAF85BAEE077}">
      <dgm:prSet/>
      <dgm:spPr/>
      <dgm:t>
        <a:bodyPr/>
        <a:lstStyle/>
        <a:p>
          <a:endParaRPr lang="en-US"/>
        </a:p>
      </dgm:t>
    </dgm:pt>
    <dgm:pt modelId="{EDE7B7F3-344C-4B85-A7FE-FB0D723F3B2A}" type="sibTrans" cxnId="{1DAD61CD-4994-4628-BD2E-BAF85BAEE077}">
      <dgm:prSet/>
      <dgm:spPr/>
      <dgm:t>
        <a:bodyPr/>
        <a:lstStyle/>
        <a:p>
          <a:endParaRPr lang="en-US"/>
        </a:p>
      </dgm:t>
    </dgm:pt>
    <dgm:pt modelId="{21CDEE2B-0474-4DD0-9A5B-4586585B3651}">
      <dgm:prSet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Coral Shores Behavioral Health is does not receive funds to treat the uninsured/underinsured. </a:t>
          </a:r>
        </a:p>
      </dgm:t>
    </dgm:pt>
    <dgm:pt modelId="{D08E4257-3680-4582-9E67-243E4F9643B5}" type="parTrans" cxnId="{B79A44D3-A718-45DE-AA1A-9B7CCCB3DD50}">
      <dgm:prSet/>
      <dgm:spPr/>
      <dgm:t>
        <a:bodyPr/>
        <a:lstStyle/>
        <a:p>
          <a:endParaRPr lang="en-US"/>
        </a:p>
      </dgm:t>
    </dgm:pt>
    <dgm:pt modelId="{3E0B91F5-29E7-454D-B9C3-47DB1A1D9663}" type="sibTrans" cxnId="{B79A44D3-A718-45DE-AA1A-9B7CCCB3DD50}">
      <dgm:prSet/>
      <dgm:spPr/>
      <dgm:t>
        <a:bodyPr/>
        <a:lstStyle/>
        <a:p>
          <a:endParaRPr lang="en-US"/>
        </a:p>
      </dgm:t>
    </dgm:pt>
    <dgm:pt modelId="{879BA16D-E456-4A36-A7D3-238A8AFC2D95}" type="pres">
      <dgm:prSet presAssocID="{F110551B-ADCE-4ACF-86CD-0CC2770AE6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ACFFD78-0595-4445-8240-2B76FAEE89CC}" type="pres">
      <dgm:prSet presAssocID="{B9DE7D38-8EF6-4B9A-B7A6-346A596D4281}" presName="hierRoot1" presStyleCnt="0"/>
      <dgm:spPr/>
    </dgm:pt>
    <dgm:pt modelId="{9219C4AD-77F3-484F-80C5-0DD67F1E23A7}" type="pres">
      <dgm:prSet presAssocID="{B9DE7D38-8EF6-4B9A-B7A6-346A596D4281}" presName="composite" presStyleCnt="0"/>
      <dgm:spPr/>
    </dgm:pt>
    <dgm:pt modelId="{60E15A91-6AF4-4A8B-895D-D5E8C651C576}" type="pres">
      <dgm:prSet presAssocID="{B9DE7D38-8EF6-4B9A-B7A6-346A596D4281}" presName="background" presStyleLbl="node0" presStyleIdx="0" presStyleCnt="2"/>
      <dgm:spPr/>
    </dgm:pt>
    <dgm:pt modelId="{B59D5C4B-1EDA-4CAC-9949-65557CBE8416}" type="pres">
      <dgm:prSet presAssocID="{B9DE7D38-8EF6-4B9A-B7A6-346A596D4281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E0DE0F-0C23-43AA-BA85-EBDC371E3760}" type="pres">
      <dgm:prSet presAssocID="{B9DE7D38-8EF6-4B9A-B7A6-346A596D4281}" presName="hierChild2" presStyleCnt="0"/>
      <dgm:spPr/>
    </dgm:pt>
    <dgm:pt modelId="{AEFA5659-9B71-47C1-8FFC-7EE1051F9740}" type="pres">
      <dgm:prSet presAssocID="{21CDEE2B-0474-4DD0-9A5B-4586585B3651}" presName="hierRoot1" presStyleCnt="0"/>
      <dgm:spPr/>
    </dgm:pt>
    <dgm:pt modelId="{598B35BB-8EA4-4B46-9F7D-2DDE0272C949}" type="pres">
      <dgm:prSet presAssocID="{21CDEE2B-0474-4DD0-9A5B-4586585B3651}" presName="composite" presStyleCnt="0"/>
      <dgm:spPr/>
    </dgm:pt>
    <dgm:pt modelId="{6157B597-2F1D-4D1E-89FF-70C838E2DB8F}" type="pres">
      <dgm:prSet presAssocID="{21CDEE2B-0474-4DD0-9A5B-4586585B3651}" presName="background" presStyleLbl="node0" presStyleIdx="1" presStyleCnt="2"/>
      <dgm:spPr/>
    </dgm:pt>
    <dgm:pt modelId="{0E820231-D9DD-4685-9A82-17DC864B986C}" type="pres">
      <dgm:prSet presAssocID="{21CDEE2B-0474-4DD0-9A5B-4586585B3651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68A4AF-6DEF-494C-B57C-A7C381752294}" type="pres">
      <dgm:prSet presAssocID="{21CDEE2B-0474-4DD0-9A5B-4586585B3651}" presName="hierChild2" presStyleCnt="0"/>
      <dgm:spPr/>
    </dgm:pt>
  </dgm:ptLst>
  <dgm:cxnLst>
    <dgm:cxn modelId="{9A620479-57DD-4354-A97B-7572A68C0F57}" type="presOf" srcId="{F110551B-ADCE-4ACF-86CD-0CC2770AE631}" destId="{879BA16D-E456-4A36-A7D3-238A8AFC2D95}" srcOrd="0" destOrd="0" presId="urn:microsoft.com/office/officeart/2005/8/layout/hierarchy1"/>
    <dgm:cxn modelId="{B1523639-0697-41F5-A2AC-4421ED3360EA}" type="presOf" srcId="{B9DE7D38-8EF6-4B9A-B7A6-346A596D4281}" destId="{B59D5C4B-1EDA-4CAC-9949-65557CBE8416}" srcOrd="0" destOrd="0" presId="urn:microsoft.com/office/officeart/2005/8/layout/hierarchy1"/>
    <dgm:cxn modelId="{1DAD61CD-4994-4628-BD2E-BAF85BAEE077}" srcId="{F110551B-ADCE-4ACF-86CD-0CC2770AE631}" destId="{B9DE7D38-8EF6-4B9A-B7A6-346A596D4281}" srcOrd="0" destOrd="0" parTransId="{03027CF5-EF90-4E2E-BEF2-7F76E3A5F82A}" sibTransId="{EDE7B7F3-344C-4B85-A7FE-FB0D723F3B2A}"/>
    <dgm:cxn modelId="{B79A44D3-A718-45DE-AA1A-9B7CCCB3DD50}" srcId="{F110551B-ADCE-4ACF-86CD-0CC2770AE631}" destId="{21CDEE2B-0474-4DD0-9A5B-4586585B3651}" srcOrd="1" destOrd="0" parTransId="{D08E4257-3680-4582-9E67-243E4F9643B5}" sibTransId="{3E0B91F5-29E7-454D-B9C3-47DB1A1D9663}"/>
    <dgm:cxn modelId="{B72210A7-1D16-41A4-914F-C61192E6EB19}" type="presOf" srcId="{21CDEE2B-0474-4DD0-9A5B-4586585B3651}" destId="{0E820231-D9DD-4685-9A82-17DC864B986C}" srcOrd="0" destOrd="0" presId="urn:microsoft.com/office/officeart/2005/8/layout/hierarchy1"/>
    <dgm:cxn modelId="{9F3C31D1-59E8-4D83-92B9-8F1065712260}" type="presParOf" srcId="{879BA16D-E456-4A36-A7D3-238A8AFC2D95}" destId="{CACFFD78-0595-4445-8240-2B76FAEE89CC}" srcOrd="0" destOrd="0" presId="urn:microsoft.com/office/officeart/2005/8/layout/hierarchy1"/>
    <dgm:cxn modelId="{50416ACB-1A6C-4FF5-8B3E-35B0E5A56B60}" type="presParOf" srcId="{CACFFD78-0595-4445-8240-2B76FAEE89CC}" destId="{9219C4AD-77F3-484F-80C5-0DD67F1E23A7}" srcOrd="0" destOrd="0" presId="urn:microsoft.com/office/officeart/2005/8/layout/hierarchy1"/>
    <dgm:cxn modelId="{34A7965D-DE1C-463F-92D3-8079E64DBECA}" type="presParOf" srcId="{9219C4AD-77F3-484F-80C5-0DD67F1E23A7}" destId="{60E15A91-6AF4-4A8B-895D-D5E8C651C576}" srcOrd="0" destOrd="0" presId="urn:microsoft.com/office/officeart/2005/8/layout/hierarchy1"/>
    <dgm:cxn modelId="{F362750D-49C1-418B-A080-BA291EA1B4E2}" type="presParOf" srcId="{9219C4AD-77F3-484F-80C5-0DD67F1E23A7}" destId="{B59D5C4B-1EDA-4CAC-9949-65557CBE8416}" srcOrd="1" destOrd="0" presId="urn:microsoft.com/office/officeart/2005/8/layout/hierarchy1"/>
    <dgm:cxn modelId="{B20164B2-57EF-4EC1-A3C5-E56D773ECCA9}" type="presParOf" srcId="{CACFFD78-0595-4445-8240-2B76FAEE89CC}" destId="{1AE0DE0F-0C23-43AA-BA85-EBDC371E3760}" srcOrd="1" destOrd="0" presId="urn:microsoft.com/office/officeart/2005/8/layout/hierarchy1"/>
    <dgm:cxn modelId="{4E227517-F6AF-481C-8D14-FA3DB6BEC57B}" type="presParOf" srcId="{879BA16D-E456-4A36-A7D3-238A8AFC2D95}" destId="{AEFA5659-9B71-47C1-8FFC-7EE1051F9740}" srcOrd="1" destOrd="0" presId="urn:microsoft.com/office/officeart/2005/8/layout/hierarchy1"/>
    <dgm:cxn modelId="{68AC748B-61F5-4B41-8A8F-B0408E4EA0F0}" type="presParOf" srcId="{AEFA5659-9B71-47C1-8FFC-7EE1051F9740}" destId="{598B35BB-8EA4-4B46-9F7D-2DDE0272C949}" srcOrd="0" destOrd="0" presId="urn:microsoft.com/office/officeart/2005/8/layout/hierarchy1"/>
    <dgm:cxn modelId="{22E1353D-721F-4AB0-8083-540E3C3B8D4D}" type="presParOf" srcId="{598B35BB-8EA4-4B46-9F7D-2DDE0272C949}" destId="{6157B597-2F1D-4D1E-89FF-70C838E2DB8F}" srcOrd="0" destOrd="0" presId="urn:microsoft.com/office/officeart/2005/8/layout/hierarchy1"/>
    <dgm:cxn modelId="{7CD66079-5409-4349-9207-CD0CB1165F63}" type="presParOf" srcId="{598B35BB-8EA4-4B46-9F7D-2DDE0272C949}" destId="{0E820231-D9DD-4685-9A82-17DC864B986C}" srcOrd="1" destOrd="0" presId="urn:microsoft.com/office/officeart/2005/8/layout/hierarchy1"/>
    <dgm:cxn modelId="{6C13E850-7180-4A91-BFF0-2108647C0555}" type="presParOf" srcId="{AEFA5659-9B71-47C1-8FFC-7EE1051F9740}" destId="{E068A4AF-6DEF-494C-B57C-A7C38175229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12DF9D-684B-4419-9EB9-38B7B2DF873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0766EA-9C5B-475E-9D6D-5202652CAC83}">
      <dgm:prSet custT="1"/>
      <dgm:spPr/>
      <dgm:t>
        <a:bodyPr/>
        <a:lstStyle/>
        <a:p>
          <a:r>
            <a:rPr lang="en-US" sz="2000" b="1" dirty="0">
              <a:solidFill>
                <a:schemeClr val="tx2"/>
              </a:solidFill>
            </a:rPr>
            <a:t>5995 SE COMMUNITY DR.</a:t>
          </a:r>
        </a:p>
        <a:p>
          <a:r>
            <a:rPr lang="en-US" sz="2000" b="1" dirty="0">
              <a:solidFill>
                <a:schemeClr val="tx2"/>
              </a:solidFill>
            </a:rPr>
            <a:t>STUART, FL 34997</a:t>
          </a:r>
        </a:p>
        <a:p>
          <a:r>
            <a:rPr lang="en-US" sz="2000" b="1" dirty="0">
              <a:solidFill>
                <a:schemeClr val="tx2"/>
              </a:solidFill>
            </a:rPr>
            <a:t>772-403-4000</a:t>
          </a:r>
        </a:p>
        <a:p>
          <a:r>
            <a:rPr lang="en-US" sz="2000" b="1" dirty="0">
              <a:solidFill>
                <a:schemeClr val="tx2"/>
              </a:solidFill>
            </a:rPr>
            <a:t>Or 844-507-9654</a:t>
          </a:r>
        </a:p>
        <a:p>
          <a:r>
            <a:rPr lang="en-US" sz="2000" b="1" dirty="0">
              <a:solidFill>
                <a:schemeClr val="tx2"/>
              </a:solidFill>
            </a:rPr>
            <a:t>Fax:772-361-6231</a:t>
          </a:r>
        </a:p>
        <a:p>
          <a:r>
            <a:rPr lang="en-US" sz="1800" b="1" dirty="0">
              <a:solidFill>
                <a:schemeClr val="tx2"/>
              </a:solidFill>
            </a:rPr>
            <a:t>coralshoresinfo@uhsinc.com</a:t>
          </a:r>
        </a:p>
      </dgm:t>
    </dgm:pt>
    <dgm:pt modelId="{7882710C-7635-4F7A-AD1D-79859B31229A}" type="parTrans" cxnId="{DE3A610D-43E5-45C1-ABC4-C07C73150872}">
      <dgm:prSet/>
      <dgm:spPr/>
      <dgm:t>
        <a:bodyPr/>
        <a:lstStyle/>
        <a:p>
          <a:endParaRPr lang="en-US"/>
        </a:p>
      </dgm:t>
    </dgm:pt>
    <dgm:pt modelId="{96F03B30-E65A-402B-90DF-5CE7C484A98E}" type="sibTrans" cxnId="{DE3A610D-43E5-45C1-ABC4-C07C73150872}">
      <dgm:prSet phldrT="01" phldr="0"/>
      <dgm:spPr/>
      <dgm:t>
        <a:bodyPr/>
        <a:lstStyle/>
        <a:p>
          <a:r>
            <a:rPr lang="en-US"/>
            <a:t>01</a:t>
          </a:r>
          <a:endParaRPr lang="en-US" dirty="0"/>
        </a:p>
      </dgm:t>
    </dgm:pt>
    <dgm:pt modelId="{5028AC4D-7DC3-43F8-BBA8-47CCD03D402F}">
      <dgm:prSet custT="1"/>
      <dgm:spPr/>
      <dgm:t>
        <a:bodyPr/>
        <a:lstStyle/>
        <a:p>
          <a:r>
            <a:rPr lang="en-US" sz="1800" b="1" dirty="0">
              <a:solidFill>
                <a:schemeClr val="tx2"/>
              </a:solidFill>
            </a:rPr>
            <a:t>REFERRALS AND ADMISSIONS 24/7/365</a:t>
          </a:r>
        </a:p>
        <a:p>
          <a:r>
            <a:rPr lang="en-US" sz="1800" b="1" u="sng" dirty="0">
              <a:solidFill>
                <a:schemeClr val="tx2"/>
              </a:solidFill>
            </a:rPr>
            <a:t>24/7 Intake</a:t>
          </a:r>
        </a:p>
        <a:p>
          <a:r>
            <a:rPr lang="en-US" sz="1800" b="1" u="sng" dirty="0">
              <a:solidFill>
                <a:schemeClr val="tx2"/>
              </a:solidFill>
            </a:rPr>
            <a:t>(772) 403-CARE (2273</a:t>
          </a:r>
          <a:r>
            <a:rPr lang="en-US" sz="1800" u="sng" dirty="0">
              <a:solidFill>
                <a:schemeClr val="tx2"/>
              </a:solidFill>
            </a:rPr>
            <a:t>)</a:t>
          </a:r>
          <a:endParaRPr lang="en-US" sz="1800" dirty="0"/>
        </a:p>
      </dgm:t>
    </dgm:pt>
    <dgm:pt modelId="{EAEC2B3D-95B6-4E12-A12B-BF808F473287}" type="parTrans" cxnId="{4176D479-31BE-4D5B-90E1-7A399EB2C4F4}">
      <dgm:prSet/>
      <dgm:spPr/>
      <dgm:t>
        <a:bodyPr/>
        <a:lstStyle/>
        <a:p>
          <a:endParaRPr lang="en-US"/>
        </a:p>
      </dgm:t>
    </dgm:pt>
    <dgm:pt modelId="{C69E4804-F9BA-4C40-8D6D-D77DE965F3A9}" type="sibTrans" cxnId="{4176D479-31BE-4D5B-90E1-7A399EB2C4F4}">
      <dgm:prSet phldrT="02" phldr="0"/>
      <dgm:spPr/>
      <dgm:t>
        <a:bodyPr/>
        <a:lstStyle/>
        <a:p>
          <a:r>
            <a:rPr lang="en-US"/>
            <a:t>02</a:t>
          </a:r>
          <a:endParaRPr lang="en-US" dirty="0"/>
        </a:p>
      </dgm:t>
    </dgm:pt>
    <dgm:pt modelId="{2D84202E-5B30-4AE4-92DE-ADBE795993CF}">
      <dgm:prSet custT="1"/>
      <dgm:spPr/>
      <dgm:t>
        <a:bodyPr/>
        <a:lstStyle/>
        <a:p>
          <a:r>
            <a:rPr lang="en-US" sz="2000" b="1" dirty="0">
              <a:solidFill>
                <a:schemeClr val="tx2"/>
              </a:solidFill>
            </a:rPr>
            <a:t>Kameliya Sapundzhieva</a:t>
          </a:r>
        </a:p>
        <a:p>
          <a:r>
            <a:rPr lang="en-US" sz="2000" b="1" dirty="0">
              <a:solidFill>
                <a:schemeClr val="tx2"/>
              </a:solidFill>
            </a:rPr>
            <a:t>Director of Business Development</a:t>
          </a:r>
        </a:p>
        <a:p>
          <a:r>
            <a:rPr lang="en-US" sz="2000" b="1" dirty="0">
              <a:solidFill>
                <a:schemeClr val="tx2"/>
              </a:solidFill>
            </a:rPr>
            <a:t>C 772 521 0112</a:t>
          </a:r>
        </a:p>
        <a:p>
          <a:r>
            <a:rPr lang="en-US" sz="1050" b="1" dirty="0">
              <a:solidFill>
                <a:schemeClr val="tx2"/>
              </a:solidFill>
            </a:rPr>
            <a:t>Kameliya.sapundzhieva2@uhsinc.com</a:t>
          </a:r>
        </a:p>
      </dgm:t>
    </dgm:pt>
    <dgm:pt modelId="{7D7FFE2C-A9E8-4246-BD56-1795D0454AC9}" type="parTrans" cxnId="{0A5D3481-D4B7-4687-A7C5-3B1AD4BEF43A}">
      <dgm:prSet/>
      <dgm:spPr/>
      <dgm:t>
        <a:bodyPr/>
        <a:lstStyle/>
        <a:p>
          <a:endParaRPr lang="en-US"/>
        </a:p>
      </dgm:t>
    </dgm:pt>
    <dgm:pt modelId="{5D63779F-DF0C-4A44-AF5F-1F7614DE128B}" type="sibTrans" cxnId="{0A5D3481-D4B7-4687-A7C5-3B1AD4BEF43A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37A7F756-743F-48E2-AF7D-A76071A1FCBD}" type="pres">
      <dgm:prSet presAssocID="{D412DF9D-684B-4419-9EB9-38B7B2DF8731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9F9C24-8E03-4AA5-BED0-C9EBC1CE2B1A}" type="pres">
      <dgm:prSet presAssocID="{620766EA-9C5B-475E-9D6D-5202652CAC83}" presName="compositeNode" presStyleCnt="0">
        <dgm:presLayoutVars>
          <dgm:bulletEnabled val="1"/>
        </dgm:presLayoutVars>
      </dgm:prSet>
      <dgm:spPr/>
    </dgm:pt>
    <dgm:pt modelId="{3A647464-CA02-4D22-929B-B5D07BEDA06D}" type="pres">
      <dgm:prSet presAssocID="{620766EA-9C5B-475E-9D6D-5202652CAC83}" presName="bgRect" presStyleLbl="alignNode1" presStyleIdx="0" presStyleCnt="3" custScaleX="145167" custScaleY="190612" custLinFactNeighborX="-797" custLinFactNeighborY="-378"/>
      <dgm:spPr/>
      <dgm:t>
        <a:bodyPr/>
        <a:lstStyle/>
        <a:p>
          <a:endParaRPr lang="en-US"/>
        </a:p>
      </dgm:t>
    </dgm:pt>
    <dgm:pt modelId="{2EA38C54-4355-450C-B13B-16AFFE64DFE4}" type="pres">
      <dgm:prSet presAssocID="{96F03B30-E65A-402B-90DF-5CE7C484A98E}" presName="sibTransNodeRect" presStyleLbl="align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57F4C-458A-4F5A-900A-D8B6C56C774E}" type="pres">
      <dgm:prSet presAssocID="{620766EA-9C5B-475E-9D6D-5202652CAC83}" presName="nodeRect" presStyleLbl="alig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9E6552-D0FA-4390-98DE-7C19C9ED4E4B}" type="pres">
      <dgm:prSet presAssocID="{96F03B30-E65A-402B-90DF-5CE7C484A98E}" presName="sibTrans" presStyleCnt="0"/>
      <dgm:spPr/>
    </dgm:pt>
    <dgm:pt modelId="{B8EAD187-7CE6-4AAA-8D95-0AE3A22E12F2}" type="pres">
      <dgm:prSet presAssocID="{5028AC4D-7DC3-43F8-BBA8-47CCD03D402F}" presName="compositeNode" presStyleCnt="0">
        <dgm:presLayoutVars>
          <dgm:bulletEnabled val="1"/>
        </dgm:presLayoutVars>
      </dgm:prSet>
      <dgm:spPr/>
    </dgm:pt>
    <dgm:pt modelId="{F655C37D-98BA-4089-AEEF-C481429C0B79}" type="pres">
      <dgm:prSet presAssocID="{5028AC4D-7DC3-43F8-BBA8-47CCD03D402F}" presName="bgRect" presStyleLbl="alignNode1" presStyleIdx="1" presStyleCnt="3" custScaleX="124663" custScaleY="182604" custLinFactNeighborX="-2886" custLinFactNeighborY="8645"/>
      <dgm:spPr/>
      <dgm:t>
        <a:bodyPr/>
        <a:lstStyle/>
        <a:p>
          <a:endParaRPr lang="en-US"/>
        </a:p>
      </dgm:t>
    </dgm:pt>
    <dgm:pt modelId="{48562A79-48D6-4A52-8DD9-4EFCA904ABA9}" type="pres">
      <dgm:prSet presAssocID="{C69E4804-F9BA-4C40-8D6D-D77DE965F3A9}" presName="sibTransNodeRect" presStyleLbl="align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9291A5-E2C6-48E0-8756-5693D2141ECB}" type="pres">
      <dgm:prSet presAssocID="{5028AC4D-7DC3-43F8-BBA8-47CCD03D402F}" presName="nodeRect" presStyleLbl="alig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1E308-DC96-4FDE-BFAB-EB0262986229}" type="pres">
      <dgm:prSet presAssocID="{C69E4804-F9BA-4C40-8D6D-D77DE965F3A9}" presName="sibTrans" presStyleCnt="0"/>
      <dgm:spPr/>
    </dgm:pt>
    <dgm:pt modelId="{02E08D1D-2A0B-4232-AFFD-3FDAC41BD3C7}" type="pres">
      <dgm:prSet presAssocID="{2D84202E-5B30-4AE4-92DE-ADBE795993CF}" presName="compositeNode" presStyleCnt="0">
        <dgm:presLayoutVars>
          <dgm:bulletEnabled val="1"/>
        </dgm:presLayoutVars>
      </dgm:prSet>
      <dgm:spPr/>
    </dgm:pt>
    <dgm:pt modelId="{9C4324F8-3941-47E1-9C38-D675B9EB66A3}" type="pres">
      <dgm:prSet presAssocID="{2D84202E-5B30-4AE4-92DE-ADBE795993CF}" presName="bgRect" presStyleLbl="alignNode1" presStyleIdx="2" presStyleCnt="3" custScaleX="131259" custScaleY="171262" custLinFactNeighborX="-4947" custLinFactNeighborY="17644"/>
      <dgm:spPr/>
      <dgm:t>
        <a:bodyPr/>
        <a:lstStyle/>
        <a:p>
          <a:endParaRPr lang="en-US"/>
        </a:p>
      </dgm:t>
    </dgm:pt>
    <dgm:pt modelId="{04BE4732-2D91-497A-BD0C-557426250D67}" type="pres">
      <dgm:prSet presAssocID="{5D63779F-DF0C-4A44-AF5F-1F7614DE128B}" presName="sibTransNodeRect" presStyleLbl="alignNode1" presStyleIdx="2" presStyleCnt="3" custScaleY="735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A488E-6AA6-4A52-99A6-1CBAFCD14745}" type="pres">
      <dgm:prSet presAssocID="{2D84202E-5B30-4AE4-92DE-ADBE795993CF}" presName="nodeRect" presStyleLbl="align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C6B7F-6F0A-4727-A0E0-EA82AE6ECE68}" type="presOf" srcId="{5028AC4D-7DC3-43F8-BBA8-47CCD03D402F}" destId="{F655C37D-98BA-4089-AEEF-C481429C0B79}" srcOrd="0" destOrd="0" presId="urn:microsoft.com/office/officeart/2016/7/layout/LinearBlockProcessNumbered"/>
    <dgm:cxn modelId="{A1DBD414-77F7-421E-A61C-5EA1AC404F27}" type="presOf" srcId="{C69E4804-F9BA-4C40-8D6D-D77DE965F3A9}" destId="{48562A79-48D6-4A52-8DD9-4EFCA904ABA9}" srcOrd="0" destOrd="0" presId="urn:microsoft.com/office/officeart/2016/7/layout/LinearBlockProcessNumbered"/>
    <dgm:cxn modelId="{0EE4CD82-6945-4647-BF3B-5A55F0B50CB9}" type="presOf" srcId="{620766EA-9C5B-475E-9D6D-5202652CAC83}" destId="{45F57F4C-458A-4F5A-900A-D8B6C56C774E}" srcOrd="1" destOrd="0" presId="urn:microsoft.com/office/officeart/2016/7/layout/LinearBlockProcessNumbered"/>
    <dgm:cxn modelId="{71ACFC4F-490C-4CAE-AEDD-659449EEB354}" type="presOf" srcId="{2D84202E-5B30-4AE4-92DE-ADBE795993CF}" destId="{9C4324F8-3941-47E1-9C38-D675B9EB66A3}" srcOrd="0" destOrd="0" presId="urn:microsoft.com/office/officeart/2016/7/layout/LinearBlockProcessNumbered"/>
    <dgm:cxn modelId="{DA5C7545-F060-4848-9496-4CDF4960B7BD}" type="presOf" srcId="{2D84202E-5B30-4AE4-92DE-ADBE795993CF}" destId="{912A488E-6AA6-4A52-99A6-1CBAFCD14745}" srcOrd="1" destOrd="0" presId="urn:microsoft.com/office/officeart/2016/7/layout/LinearBlockProcessNumbered"/>
    <dgm:cxn modelId="{FCAA06C7-E089-497E-8B47-D14BBA03D77B}" type="presOf" srcId="{5028AC4D-7DC3-43F8-BBA8-47CCD03D402F}" destId="{3A9291A5-E2C6-48E0-8756-5693D2141ECB}" srcOrd="1" destOrd="0" presId="urn:microsoft.com/office/officeart/2016/7/layout/LinearBlockProcessNumbered"/>
    <dgm:cxn modelId="{0A5D3481-D4B7-4687-A7C5-3B1AD4BEF43A}" srcId="{D412DF9D-684B-4419-9EB9-38B7B2DF8731}" destId="{2D84202E-5B30-4AE4-92DE-ADBE795993CF}" srcOrd="2" destOrd="0" parTransId="{7D7FFE2C-A9E8-4246-BD56-1795D0454AC9}" sibTransId="{5D63779F-DF0C-4A44-AF5F-1F7614DE128B}"/>
    <dgm:cxn modelId="{2955FEAD-CD87-4F48-9F07-4DDE4D64BCB9}" type="presOf" srcId="{5D63779F-DF0C-4A44-AF5F-1F7614DE128B}" destId="{04BE4732-2D91-497A-BD0C-557426250D67}" srcOrd="0" destOrd="0" presId="urn:microsoft.com/office/officeart/2016/7/layout/LinearBlockProcessNumbered"/>
    <dgm:cxn modelId="{E394A0BF-39A2-4310-8517-C7D3442155B6}" type="presOf" srcId="{620766EA-9C5B-475E-9D6D-5202652CAC83}" destId="{3A647464-CA02-4D22-929B-B5D07BEDA06D}" srcOrd="0" destOrd="0" presId="urn:microsoft.com/office/officeart/2016/7/layout/LinearBlockProcessNumbered"/>
    <dgm:cxn modelId="{BA1A0CBD-75A2-4D0D-AE74-4647D618966A}" type="presOf" srcId="{96F03B30-E65A-402B-90DF-5CE7C484A98E}" destId="{2EA38C54-4355-450C-B13B-16AFFE64DFE4}" srcOrd="0" destOrd="0" presId="urn:microsoft.com/office/officeart/2016/7/layout/LinearBlockProcessNumbered"/>
    <dgm:cxn modelId="{DBC55E14-88EF-4262-AE71-8B633F574F8C}" type="presOf" srcId="{D412DF9D-684B-4419-9EB9-38B7B2DF8731}" destId="{37A7F756-743F-48E2-AF7D-A76071A1FCBD}" srcOrd="0" destOrd="0" presId="urn:microsoft.com/office/officeart/2016/7/layout/LinearBlockProcessNumbered"/>
    <dgm:cxn modelId="{4176D479-31BE-4D5B-90E1-7A399EB2C4F4}" srcId="{D412DF9D-684B-4419-9EB9-38B7B2DF8731}" destId="{5028AC4D-7DC3-43F8-BBA8-47CCD03D402F}" srcOrd="1" destOrd="0" parTransId="{EAEC2B3D-95B6-4E12-A12B-BF808F473287}" sibTransId="{C69E4804-F9BA-4C40-8D6D-D77DE965F3A9}"/>
    <dgm:cxn modelId="{DE3A610D-43E5-45C1-ABC4-C07C73150872}" srcId="{D412DF9D-684B-4419-9EB9-38B7B2DF8731}" destId="{620766EA-9C5B-475E-9D6D-5202652CAC83}" srcOrd="0" destOrd="0" parTransId="{7882710C-7635-4F7A-AD1D-79859B31229A}" sibTransId="{96F03B30-E65A-402B-90DF-5CE7C484A98E}"/>
    <dgm:cxn modelId="{01D5E97D-AFD3-4BD2-95AB-A16909E7E4D0}" type="presParOf" srcId="{37A7F756-743F-48E2-AF7D-A76071A1FCBD}" destId="{899F9C24-8E03-4AA5-BED0-C9EBC1CE2B1A}" srcOrd="0" destOrd="0" presId="urn:microsoft.com/office/officeart/2016/7/layout/LinearBlockProcessNumbered"/>
    <dgm:cxn modelId="{C323E110-A66B-4260-999A-E8DFA5358315}" type="presParOf" srcId="{899F9C24-8E03-4AA5-BED0-C9EBC1CE2B1A}" destId="{3A647464-CA02-4D22-929B-B5D07BEDA06D}" srcOrd="0" destOrd="0" presId="urn:microsoft.com/office/officeart/2016/7/layout/LinearBlockProcessNumbered"/>
    <dgm:cxn modelId="{A2CF6A2B-2F3F-4940-BCA4-BF7D52335687}" type="presParOf" srcId="{899F9C24-8E03-4AA5-BED0-C9EBC1CE2B1A}" destId="{2EA38C54-4355-450C-B13B-16AFFE64DFE4}" srcOrd="1" destOrd="0" presId="urn:microsoft.com/office/officeart/2016/7/layout/LinearBlockProcessNumbered"/>
    <dgm:cxn modelId="{AF30D40C-FBD0-4D50-A772-B41CA2CF18A1}" type="presParOf" srcId="{899F9C24-8E03-4AA5-BED0-C9EBC1CE2B1A}" destId="{45F57F4C-458A-4F5A-900A-D8B6C56C774E}" srcOrd="2" destOrd="0" presId="urn:microsoft.com/office/officeart/2016/7/layout/LinearBlockProcessNumbered"/>
    <dgm:cxn modelId="{5A6896E4-8C11-4B5C-8BCE-79E97EB859FD}" type="presParOf" srcId="{37A7F756-743F-48E2-AF7D-A76071A1FCBD}" destId="{C79E6552-D0FA-4390-98DE-7C19C9ED4E4B}" srcOrd="1" destOrd="0" presId="urn:microsoft.com/office/officeart/2016/7/layout/LinearBlockProcessNumbered"/>
    <dgm:cxn modelId="{B5BE77AA-3F20-42C8-9512-877CEA3AA461}" type="presParOf" srcId="{37A7F756-743F-48E2-AF7D-A76071A1FCBD}" destId="{B8EAD187-7CE6-4AAA-8D95-0AE3A22E12F2}" srcOrd="2" destOrd="0" presId="urn:microsoft.com/office/officeart/2016/7/layout/LinearBlockProcessNumbered"/>
    <dgm:cxn modelId="{577D0E06-F617-4561-8D91-26EDEA91213C}" type="presParOf" srcId="{B8EAD187-7CE6-4AAA-8D95-0AE3A22E12F2}" destId="{F655C37D-98BA-4089-AEEF-C481429C0B79}" srcOrd="0" destOrd="0" presId="urn:microsoft.com/office/officeart/2016/7/layout/LinearBlockProcessNumbered"/>
    <dgm:cxn modelId="{37D45E2D-C08C-4406-A0AC-41088D8ADFF4}" type="presParOf" srcId="{B8EAD187-7CE6-4AAA-8D95-0AE3A22E12F2}" destId="{48562A79-48D6-4A52-8DD9-4EFCA904ABA9}" srcOrd="1" destOrd="0" presId="urn:microsoft.com/office/officeart/2016/7/layout/LinearBlockProcessNumbered"/>
    <dgm:cxn modelId="{E1E599EA-165A-4167-B192-F37C8442B807}" type="presParOf" srcId="{B8EAD187-7CE6-4AAA-8D95-0AE3A22E12F2}" destId="{3A9291A5-E2C6-48E0-8756-5693D2141ECB}" srcOrd="2" destOrd="0" presId="urn:microsoft.com/office/officeart/2016/7/layout/LinearBlockProcessNumbered"/>
    <dgm:cxn modelId="{2E43A947-5E6C-41E1-8CC0-02F8562B1416}" type="presParOf" srcId="{37A7F756-743F-48E2-AF7D-A76071A1FCBD}" destId="{9F81E308-DC96-4FDE-BFAB-EB0262986229}" srcOrd="3" destOrd="0" presId="urn:microsoft.com/office/officeart/2016/7/layout/LinearBlockProcessNumbered"/>
    <dgm:cxn modelId="{D00E3C88-B0B6-40ED-9C90-9170859D2E5C}" type="presParOf" srcId="{37A7F756-743F-48E2-AF7D-A76071A1FCBD}" destId="{02E08D1D-2A0B-4232-AFFD-3FDAC41BD3C7}" srcOrd="4" destOrd="0" presId="urn:microsoft.com/office/officeart/2016/7/layout/LinearBlockProcessNumbered"/>
    <dgm:cxn modelId="{4B1A59CE-6986-4787-8D74-E48806FC8073}" type="presParOf" srcId="{02E08D1D-2A0B-4232-AFFD-3FDAC41BD3C7}" destId="{9C4324F8-3941-47E1-9C38-D675B9EB66A3}" srcOrd="0" destOrd="0" presId="urn:microsoft.com/office/officeart/2016/7/layout/LinearBlockProcessNumbered"/>
    <dgm:cxn modelId="{5950DA68-BFC1-4817-88C5-57E0B0B0E209}" type="presParOf" srcId="{02E08D1D-2A0B-4232-AFFD-3FDAC41BD3C7}" destId="{04BE4732-2D91-497A-BD0C-557426250D67}" srcOrd="1" destOrd="0" presId="urn:microsoft.com/office/officeart/2016/7/layout/LinearBlockProcessNumbered"/>
    <dgm:cxn modelId="{EBBF54D5-AE31-4D4F-BC86-C487035FF727}" type="presParOf" srcId="{02E08D1D-2A0B-4232-AFFD-3FDAC41BD3C7}" destId="{912A488E-6AA6-4A52-99A6-1CBAFCD14745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2A2104-0135-4984-947B-156DAB724FD3}">
      <dsp:nvSpPr>
        <dsp:cNvPr id="0" name=""/>
        <dsp:cNvSpPr/>
      </dsp:nvSpPr>
      <dsp:spPr>
        <a:xfrm>
          <a:off x="-129958" y="0"/>
          <a:ext cx="6689429" cy="16689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schemeClr val="tx2"/>
              </a:solidFill>
            </a:rPr>
            <a:t>Coral Shores Behavioral Health does not have a waiting list.</a:t>
          </a:r>
        </a:p>
      </dsp:txBody>
      <dsp:txXfrm>
        <a:off x="-81076" y="48882"/>
        <a:ext cx="4888480" cy="1571206"/>
      </dsp:txXfrm>
    </dsp:sp>
    <dsp:sp modelId="{EE95528D-87AB-4769-8DF1-F5EE48142DBC}">
      <dsp:nvSpPr>
        <dsp:cNvPr id="0" name=""/>
        <dsp:cNvSpPr/>
      </dsp:nvSpPr>
      <dsp:spPr>
        <a:xfrm>
          <a:off x="460284" y="1947132"/>
          <a:ext cx="6689429" cy="1668970"/>
        </a:xfrm>
        <a:prstGeom prst="roundRect">
          <a:avLst>
            <a:gd name="adj" fmla="val 10000"/>
          </a:avLst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/>
              </a:solidFill>
            </a:rPr>
            <a:t>We accept patients 24/7/ 365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2"/>
              </a:solidFill>
            </a:rPr>
            <a:t>We provide free assessments by a licensed clinician 24/7/365</a:t>
          </a:r>
        </a:p>
      </dsp:txBody>
      <dsp:txXfrm>
        <a:off x="509166" y="1996014"/>
        <a:ext cx="4916590" cy="1571206"/>
      </dsp:txXfrm>
    </dsp:sp>
    <dsp:sp modelId="{CB36E3E3-61FD-4656-9266-F18145712D24}">
      <dsp:nvSpPr>
        <dsp:cNvPr id="0" name=""/>
        <dsp:cNvSpPr/>
      </dsp:nvSpPr>
      <dsp:spPr>
        <a:xfrm>
          <a:off x="790610" y="3846599"/>
          <a:ext cx="7209265" cy="1576543"/>
        </a:xfrm>
        <a:prstGeom prst="roundRect">
          <a:avLst>
            <a:gd name="adj" fmla="val 10000"/>
          </a:avLst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tx2"/>
              </a:solidFill>
            </a:rPr>
            <a:t>For referrals, please call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>
              <a:solidFill>
                <a:schemeClr val="tx2"/>
              </a:solidFill>
            </a:rPr>
            <a:t>Main Line (772) 403-4000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u="sng" kern="1200" dirty="0">
              <a:solidFill>
                <a:schemeClr val="tx2"/>
              </a:solidFill>
            </a:rPr>
            <a:t>24/7 Intake (772) 403-CARE (2273)</a:t>
          </a:r>
          <a:endParaRPr lang="en-US" sz="2700" b="1" kern="1200" dirty="0">
            <a:solidFill>
              <a:schemeClr val="tx2"/>
            </a:solidFill>
          </a:endParaRPr>
        </a:p>
      </dsp:txBody>
      <dsp:txXfrm>
        <a:off x="836785" y="3892774"/>
        <a:ext cx="5311670" cy="1484193"/>
      </dsp:txXfrm>
    </dsp:sp>
    <dsp:sp modelId="{BA2F5650-A070-4F86-A177-775F5459DBEA}">
      <dsp:nvSpPr>
        <dsp:cNvPr id="0" name=""/>
        <dsp:cNvSpPr/>
      </dsp:nvSpPr>
      <dsp:spPr>
        <a:xfrm>
          <a:off x="5474639" y="1265636"/>
          <a:ext cx="1084831" cy="10848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718726" y="1265636"/>
        <a:ext cx="596657" cy="816335"/>
      </dsp:txXfrm>
    </dsp:sp>
    <dsp:sp modelId="{5CD6D5EC-A7FF-4145-BC79-5FAF86026B8C}">
      <dsp:nvSpPr>
        <dsp:cNvPr id="0" name=""/>
        <dsp:cNvSpPr/>
      </dsp:nvSpPr>
      <dsp:spPr>
        <a:xfrm>
          <a:off x="6064883" y="3201642"/>
          <a:ext cx="1084831" cy="108483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3788726"/>
            <a:satOff val="-13699"/>
            <a:lumOff val="92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308970" y="3201642"/>
        <a:ext cx="596657" cy="816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E15A91-6AF4-4A8B-895D-D5E8C651C576}">
      <dsp:nvSpPr>
        <dsp:cNvPr id="0" name=""/>
        <dsp:cNvSpPr/>
      </dsp:nvSpPr>
      <dsp:spPr>
        <a:xfrm>
          <a:off x="1370" y="42950"/>
          <a:ext cx="4811533" cy="3055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9D5C4B-1EDA-4CAC-9949-65557CBE8416}">
      <dsp:nvSpPr>
        <dsp:cNvPr id="0" name=""/>
        <dsp:cNvSpPr/>
      </dsp:nvSpPr>
      <dsp:spPr>
        <a:xfrm>
          <a:off x="535985" y="550834"/>
          <a:ext cx="4811533" cy="3055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2"/>
              </a:solidFill>
            </a:rPr>
            <a:t>Coral Shores Behavioral Health accepts most commercial insurances, Medicare, Managed Medicare and Managed Medicaid. We also have a self-pay option, and we do single case agreements including with out-of-state payers to support patients’ needs.</a:t>
          </a:r>
        </a:p>
      </dsp:txBody>
      <dsp:txXfrm>
        <a:off x="625472" y="640321"/>
        <a:ext cx="4632559" cy="2876350"/>
      </dsp:txXfrm>
    </dsp:sp>
    <dsp:sp modelId="{6157B597-2F1D-4D1E-89FF-70C838E2DB8F}">
      <dsp:nvSpPr>
        <dsp:cNvPr id="0" name=""/>
        <dsp:cNvSpPr/>
      </dsp:nvSpPr>
      <dsp:spPr>
        <a:xfrm>
          <a:off x="5882134" y="42950"/>
          <a:ext cx="4811533" cy="30553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20231-D9DD-4685-9A82-17DC864B986C}">
      <dsp:nvSpPr>
        <dsp:cNvPr id="0" name=""/>
        <dsp:cNvSpPr/>
      </dsp:nvSpPr>
      <dsp:spPr>
        <a:xfrm>
          <a:off x="6416749" y="550834"/>
          <a:ext cx="4811533" cy="30553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chemeClr val="bg2"/>
              </a:solidFill>
            </a:rPr>
            <a:t>Coral Shores Behavioral Health is does not receive funds to treat the uninsured/underinsured. </a:t>
          </a:r>
        </a:p>
      </dsp:txBody>
      <dsp:txXfrm>
        <a:off x="6506236" y="640321"/>
        <a:ext cx="4632559" cy="2876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47464-CA02-4D22-929B-B5D07BEDA06D}">
      <dsp:nvSpPr>
        <dsp:cNvPr id="0" name=""/>
        <dsp:cNvSpPr/>
      </dsp:nvSpPr>
      <dsp:spPr>
        <a:xfrm>
          <a:off x="0" y="0"/>
          <a:ext cx="3208237" cy="5055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2" tIns="0" rIns="21830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5995 SE COMMUNITY DR.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STUART, FL 34997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772-403-4000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Or 844-507-9654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Fax:772-361-6231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2"/>
              </a:solidFill>
            </a:rPr>
            <a:t>coralshoresinfo@uhsinc.com</a:t>
          </a:r>
        </a:p>
      </dsp:txBody>
      <dsp:txXfrm>
        <a:off x="0" y="2022041"/>
        <a:ext cx="3208237" cy="3033062"/>
      </dsp:txXfrm>
    </dsp:sp>
    <dsp:sp modelId="{2EA38C54-4355-450C-B13B-16AFFE64DFE4}">
      <dsp:nvSpPr>
        <dsp:cNvPr id="0" name=""/>
        <dsp:cNvSpPr/>
      </dsp:nvSpPr>
      <dsp:spPr>
        <a:xfrm>
          <a:off x="499312" y="1211555"/>
          <a:ext cx="2210032" cy="10608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2" tIns="165100" rIns="218302" bIns="1651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01</a:t>
          </a:r>
          <a:endParaRPr lang="en-US" sz="3600" kern="1200" dirty="0"/>
        </a:p>
      </dsp:txBody>
      <dsp:txXfrm>
        <a:off x="499312" y="1211555"/>
        <a:ext cx="2210032" cy="1060815"/>
      </dsp:txXfrm>
    </dsp:sp>
    <dsp:sp modelId="{F655C37D-98BA-4089-AEEF-C481429C0B79}">
      <dsp:nvSpPr>
        <dsp:cNvPr id="0" name=""/>
        <dsp:cNvSpPr/>
      </dsp:nvSpPr>
      <dsp:spPr>
        <a:xfrm>
          <a:off x="3321468" y="232420"/>
          <a:ext cx="2755092" cy="4842729"/>
        </a:xfrm>
        <a:prstGeom prst="rect">
          <a:avLst/>
        </a:prstGeom>
        <a:solidFill>
          <a:schemeClr val="accent5">
            <a:hueOff val="-1654278"/>
            <a:satOff val="-8885"/>
            <a:lumOff val="3039"/>
            <a:alphaOff val="0"/>
          </a:schemeClr>
        </a:solidFill>
        <a:ln w="15875" cap="flat" cmpd="sng" algn="ctr">
          <a:solidFill>
            <a:schemeClr val="accent5">
              <a:hueOff val="-1654278"/>
              <a:satOff val="-8885"/>
              <a:lumOff val="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2" tIns="0" rIns="218302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>
              <a:solidFill>
                <a:schemeClr val="tx2"/>
              </a:solidFill>
            </a:rPr>
            <a:t>REFERRALS AND ADMISSIONS 24/7/365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solidFill>
                <a:schemeClr val="tx2"/>
              </a:solidFill>
            </a:rPr>
            <a:t>24/7 Intake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u="sng" kern="1200" dirty="0">
              <a:solidFill>
                <a:schemeClr val="tx2"/>
              </a:solidFill>
            </a:rPr>
            <a:t>(772) 403-CARE (2273</a:t>
          </a:r>
          <a:r>
            <a:rPr lang="en-US" sz="1800" u="sng" kern="1200" dirty="0">
              <a:solidFill>
                <a:schemeClr val="tx2"/>
              </a:solidFill>
            </a:rPr>
            <a:t>)</a:t>
          </a:r>
          <a:endParaRPr lang="en-US" sz="1800" kern="1200" dirty="0"/>
        </a:p>
      </dsp:txBody>
      <dsp:txXfrm>
        <a:off x="3321468" y="2169512"/>
        <a:ext cx="2755092" cy="2905637"/>
      </dsp:txXfrm>
    </dsp:sp>
    <dsp:sp modelId="{48562A79-48D6-4A52-8DD9-4EFCA904ABA9}">
      <dsp:nvSpPr>
        <dsp:cNvPr id="0" name=""/>
        <dsp:cNvSpPr/>
      </dsp:nvSpPr>
      <dsp:spPr>
        <a:xfrm>
          <a:off x="3657779" y="1105367"/>
          <a:ext cx="2210032" cy="1060815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2" tIns="165100" rIns="218302" bIns="1651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02</a:t>
          </a:r>
          <a:endParaRPr lang="en-US" sz="3600" kern="1200" dirty="0"/>
        </a:p>
      </dsp:txBody>
      <dsp:txXfrm>
        <a:off x="3657779" y="1105367"/>
        <a:ext cx="2210032" cy="1060815"/>
      </dsp:txXfrm>
    </dsp:sp>
    <dsp:sp modelId="{9C4324F8-3941-47E1-9C38-D675B9EB66A3}">
      <dsp:nvSpPr>
        <dsp:cNvPr id="0" name=""/>
        <dsp:cNvSpPr/>
      </dsp:nvSpPr>
      <dsp:spPr>
        <a:xfrm>
          <a:off x="6207814" y="477948"/>
          <a:ext cx="2900866" cy="4541934"/>
        </a:xfrm>
        <a:prstGeom prst="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2" tIns="0" rIns="218302" bIns="330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Kameliya Sapundzhieva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Director of Business Development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solidFill>
                <a:schemeClr val="tx2"/>
              </a:solidFill>
            </a:rPr>
            <a:t>C 772 521 0112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>
              <a:solidFill>
                <a:schemeClr val="tx2"/>
              </a:solidFill>
            </a:rPr>
            <a:t>Kameliya.sapundzhieva2@uhsinc.com</a:t>
          </a:r>
        </a:p>
      </dsp:txBody>
      <dsp:txXfrm>
        <a:off x="6207814" y="2294722"/>
        <a:ext cx="2900866" cy="2725160"/>
      </dsp:txXfrm>
    </dsp:sp>
    <dsp:sp modelId="{04BE4732-2D91-497A-BD0C-557426250D67}">
      <dsp:nvSpPr>
        <dsp:cNvPr id="0" name=""/>
        <dsp:cNvSpPr/>
      </dsp:nvSpPr>
      <dsp:spPr>
        <a:xfrm>
          <a:off x="6662562" y="1095374"/>
          <a:ext cx="2210032" cy="78000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8302" tIns="165100" rIns="218302" bIns="16510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/>
            <a:t>03</a:t>
          </a:r>
          <a:endParaRPr lang="en-US" sz="3600" kern="1200" dirty="0"/>
        </a:p>
      </dsp:txBody>
      <dsp:txXfrm>
        <a:off x="6662562" y="1095374"/>
        <a:ext cx="2210032" cy="780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43A76A3-ADC8-4477-8FC1-B9DD55D84908}" type="datetime1">
              <a:rPr lang="en-US" smtClean="0"/>
              <a:t>10/21/2021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37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10/21/2021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9168940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10/21/2021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508200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10/21/2021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463649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10/21/2021</a:t>
            </a:fld>
            <a:endParaRPr lang="en-U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6876509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10/21/2021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230921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24A4-5FEC-4062-8995-EB21925B3B40}" type="datetime1">
              <a:rPr lang="en-US" smtClean="0"/>
              <a:t>10/21/2021</a:t>
            </a:fld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86451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1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07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90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27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1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93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53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10/21/2021</a:t>
            </a:fld>
            <a:endParaRPr lang="en-U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00961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38BA-F4E5-42F4-ACFF-89E0653CA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8252" y="3775045"/>
            <a:ext cx="10222786" cy="1360371"/>
          </a:xfrm>
        </p:spPr>
        <p:txBody>
          <a:bodyPr>
            <a:normAutofit fontScale="90000"/>
          </a:bodyPr>
          <a:lstStyle/>
          <a:p>
            <a:r>
              <a:rPr lang="en-US" dirty="0"/>
              <a:t> 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5300" b="1" dirty="0">
                <a:solidFill>
                  <a:schemeClr val="bg2"/>
                </a:solidFill>
              </a:rPr>
              <a:t>CORAL SHORES BEHAVIORAL HEALTH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6000" dirty="0"/>
              <a:t>                     </a:t>
            </a:r>
            <a:br>
              <a:rPr lang="en-US" sz="6000" dirty="0"/>
            </a:br>
            <a:r>
              <a:rPr lang="en-US" sz="6000" dirty="0"/>
              <a:t>                                  </a:t>
            </a:r>
            <a:r>
              <a:rPr lang="en-US" sz="4000" b="1" dirty="0">
                <a:solidFill>
                  <a:schemeClr val="bg2"/>
                </a:solidFill>
              </a:rPr>
              <a:t>STUART, FLORIDA</a:t>
            </a:r>
          </a:p>
        </p:txBody>
      </p:sp>
      <p:pic>
        <p:nvPicPr>
          <p:cNvPr id="3" name="Picture 2" descr="Coral Shores Behavioral Health Facility | Stuart FL 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559" y="750855"/>
            <a:ext cx="5590881" cy="11541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586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5730" y="1838054"/>
            <a:ext cx="7752018" cy="475795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Coral Shores Behavioral Health is a state-of-the-art freestanding psychiatric hospital operating since 2017.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CSBH is located in Stuart, Florida, on the beautiful Treasure Coast, just 30 min North from West Palm Beach.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The facility has 80 Inpatient beds serving children, adolescents, adults and older adults, and offering compassionate treatment through a spectrum of specialized Inpatient Programs.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We offer Crisis Intervention and Stabilization; Medication management; Individual and group counseling; Psychoeducational Groups, Recreational Therapy; Patient and Family Education; Discharge and aftercare planning.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The facility offers Outpatient treatment services that can include Adult PHP, Adult IOP and provides framework for recovery and healing.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74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4" name="Picture 7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" y="1812508"/>
            <a:ext cx="4062715" cy="2814638"/>
          </a:xfrm>
          <a:prstGeom prst="rect">
            <a:avLst/>
          </a:prstGeom>
        </p:spPr>
      </p:pic>
      <p:pic>
        <p:nvPicPr>
          <p:cNvPr id="75" name="Picture 74" descr="Coral Shores Behavioral Health Facility | Stuart FL Logo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642" y="289847"/>
            <a:ext cx="3565115" cy="11338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1140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5730" y="1423717"/>
            <a:ext cx="8036270" cy="53058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SPECIALIZED INPATIENT PROGRAMS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Adult Program-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Promotes cognitive, social, physical and behavioral development.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Adult Dual Diagnosis Program-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Helps patients achieve lasting sobriety, while dealing with co-occurring mental illness.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Adult Affective Disorder Program-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Supports recovery from depression, bipolar and anxiety disorders.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Mature Adult Program- 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Designed for older adults who struggle with mental health and co-occurring disorders.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IP programs for Children and Adolescents </a:t>
            </a:r>
            <a:r>
              <a:rPr lang="en-US" sz="8000" dirty="0">
                <a:solidFill>
                  <a:schemeClr val="accent5">
                    <a:lumMod val="50000"/>
                  </a:schemeClr>
                </a:solidFill>
              </a:rPr>
              <a:t>who struggle with behavioral, mental health or substance use conditions.</a:t>
            </a:r>
          </a:p>
          <a:p>
            <a:pPr marL="0" indent="0">
              <a:buNone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OUTPATIENT PROGRAMS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</a:rPr>
              <a:t>The facility offers outpatient treatment services that can include Adult PHP, Adult IOP and provides framework for recovery and healing.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60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5" name="Picture 74" descr="Coral Shores Behavioral Health Facility | Stuart FL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42"/>
            <a:ext cx="3565115" cy="1221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0" y="2043243"/>
            <a:ext cx="4076108" cy="263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98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55621" y="1367573"/>
            <a:ext cx="7954869" cy="53620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</a:rPr>
              <a:t>     We use patient-centered, evidence-based treatment                    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CONDITIONS WE TREAT INCLUDE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Suicidal Ideation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Depression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Self-harm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Aggressive/impulsive behaviors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Bipolar disorders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Anxiety disorders/agitation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PTSD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Panic disorders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SUD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Personality disorders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Thought disorders and paranoia/fear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Mood disorders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80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60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5" name="Picture 74" descr="Coral Shores Behavioral Health Facility | Stuart FL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42"/>
            <a:ext cx="3582256" cy="1162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" y="2209767"/>
            <a:ext cx="4047424" cy="229691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55" y="3538266"/>
            <a:ext cx="4016707" cy="240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66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B9C16B-AC4A-44ED-9075-F76549B46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2A2FEB6-F419-4684-9ABC-9E32E012E8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00" y="-11384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>
              <a:extLst>
                <a:ext uri="{FF2B5EF4-FFF2-40B4-BE49-F238E27FC236}">
                  <a16:creationId xmlns:a16="http://schemas.microsoft.com/office/drawing/2014/main" id="{21E24A15-28D6-4CEB-9268-0BB0BEEAF3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345933F-9633-4510-90E1-08B0E2A19E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68A48FB-1BE4-4053-A76F-5A5511BA0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8149777B-6A9F-4C95-BF44-F964645071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54845E-622A-4AD3-8F3A-6E1DEAB5FC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F1C0739-3D08-4C83-857E-B0724A6E8C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D235EAA0-7D5A-453A-9643-EE7A4954EA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4C6FB7C-72DE-42DE-8F58-CCE9B8F556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FE31E0FE-EC8D-4EA7-BD9D-02F8C54FDB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69FE4B12-13E0-48F9-9E18-66406B8D3C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87FAADC3-B321-43EE-B8F3-2842D84098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90461464-1683-402F-A72B-8558CC677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70F594E7-32D0-45B9-A3CF-636CF6FCBD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8AEF60E1-26C2-4E3C-B839-347DDD23C3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792FE54B-EE9D-4E57-B6BC-6A9196BE8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72BE56DF-619D-463E-8F88-CABA09DA88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Rectangle 21">
              <a:extLst>
                <a:ext uri="{FF2B5EF4-FFF2-40B4-BE49-F238E27FC236}">
                  <a16:creationId xmlns:a16="http://schemas.microsoft.com/office/drawing/2014/main" id="{C7430457-1935-4BBF-A6A7-7C3125A02E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B006150-E547-4E84-A2B1-59131F3D53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5A8CD074-956B-41A4-870B-001554B69B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070C253B-974E-459F-AD0B-7057224828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BBC07B3D-A631-44EA-861A-7D80383A10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2039DC6-B4CF-4A5A-8D17-3A568D125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99E0C81F-5D8D-4AF8-BDE5-4DF75868F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0D946680-855C-41EC-BBA2-61F6F776E5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E6FAD9E8-6E13-45A0-A5D6-8BCAD27B40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0CCBC8FA-0581-454F-9FD1-6B6102A1AA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5D6C328F-65A5-41E8-86E9-E4E638CC3B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0" name="Picture 2">
            <a:extLst>
              <a:ext uri="{FF2B5EF4-FFF2-40B4-BE49-F238E27FC236}">
                <a16:creationId xmlns:a16="http://schemas.microsoft.com/office/drawing/2014/main" id="{3E94A106-9341-485C-9057-9D62B2BD0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53044DC-4918-43DA-B49D-91673C6C94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DCE6B36-1420-43AB-86CF-4E653A517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0" y="-9998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45" name="Rectangle 5">
              <a:extLst>
                <a:ext uri="{FF2B5EF4-FFF2-40B4-BE49-F238E27FC236}">
                  <a16:creationId xmlns:a16="http://schemas.microsoft.com/office/drawing/2014/main" id="{72626E0B-9628-468E-A713-011C02F602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93F7977A-BD91-4B0D-9A8D-372DB67AD8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FEE6A56-01A1-404D-864E-1C2587C9AF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E74DBBF2-EF6F-4E3E-B183-F8EEE76094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ABCF0F27-B056-474C-A0FB-1DB747A92F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0A0A5B7B-BA2A-45CC-AABE-9D5B08A5D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C9A5D2B-1787-4954-9108-B9D497A87C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818C4F8B-7556-49A7-83C6-C8F631F6A9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22BED614-D078-47EA-9C72-190217FDD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73DE0BF2-86D7-4038-AC4B-AF0F116A58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11D8BB55-D027-420C-9EF9-49B3BA79DC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Line 16">
              <a:extLst>
                <a:ext uri="{FF2B5EF4-FFF2-40B4-BE49-F238E27FC236}">
                  <a16:creationId xmlns:a16="http://schemas.microsoft.com/office/drawing/2014/main" id="{3FAEF5CE-07ED-46A7-9777-D86C707195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29CAFB1A-357C-4313-B734-1CD4E4F9D2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653161D3-8634-4BB7-A2BC-028C4EAA15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9537546A-6FF1-408B-AFE2-BBF7D3482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F73EE662-79B7-404B-B1B8-0E096BE4C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Rectangle 21">
              <a:extLst>
                <a:ext uri="{FF2B5EF4-FFF2-40B4-BE49-F238E27FC236}">
                  <a16:creationId xmlns:a16="http://schemas.microsoft.com/office/drawing/2014/main" id="{B6DDB906-1F52-4D64-8493-4816EDDD34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4FA472A5-ABEA-4961-897B-7EB96AF09A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54226E99-C38F-4456-A1F8-8897483FD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24">
              <a:extLst>
                <a:ext uri="{FF2B5EF4-FFF2-40B4-BE49-F238E27FC236}">
                  <a16:creationId xmlns:a16="http://schemas.microsoft.com/office/drawing/2014/main" id="{0A4A0196-A383-4629-B9A5-9C87E846C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5E608D-2E7B-4662-A9A0-18D4E0F0DC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26">
              <a:extLst>
                <a:ext uri="{FF2B5EF4-FFF2-40B4-BE49-F238E27FC236}">
                  <a16:creationId xmlns:a16="http://schemas.microsoft.com/office/drawing/2014/main" id="{5E211F37-790F-4BD7-B055-022AE0C2E6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27">
              <a:extLst>
                <a:ext uri="{FF2B5EF4-FFF2-40B4-BE49-F238E27FC236}">
                  <a16:creationId xmlns:a16="http://schemas.microsoft.com/office/drawing/2014/main" id="{96F375D0-232A-490A-9499-CB5FBA3FD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28">
              <a:extLst>
                <a:ext uri="{FF2B5EF4-FFF2-40B4-BE49-F238E27FC236}">
                  <a16:creationId xmlns:a16="http://schemas.microsoft.com/office/drawing/2014/main" id="{6B33B423-FD0F-4780-A0D6-32FC040B3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B6BD1710-838F-4CDD-A000-C6C710A6A0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0BB93533-1C95-4B0A-B0E2-168602B085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1">
              <a:extLst>
                <a:ext uri="{FF2B5EF4-FFF2-40B4-BE49-F238E27FC236}">
                  <a16:creationId xmlns:a16="http://schemas.microsoft.com/office/drawing/2014/main" id="{CB0B113D-1987-4D89-A475-511E092FE1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73" name="Picture 2">
            <a:extLst>
              <a:ext uri="{FF2B5EF4-FFF2-40B4-BE49-F238E27FC236}">
                <a16:creationId xmlns:a16="http://schemas.microsoft.com/office/drawing/2014/main" id="{9BE36DBF-0333-4D36-A5BF-81FDA2406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" y="-13238"/>
            <a:ext cx="406271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5730" y="1674689"/>
            <a:ext cx="8036270" cy="5054884"/>
          </a:xfrm>
        </p:spPr>
        <p:txBody>
          <a:bodyPr>
            <a:normAutofit fontScale="25000" lnSpcReduction="20000"/>
          </a:bodyPr>
          <a:lstStyle/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1200" b="1" dirty="0">
                <a:solidFill>
                  <a:schemeClr val="accent5">
                    <a:lumMod val="50000"/>
                  </a:schemeClr>
                </a:solidFill>
              </a:rPr>
              <a:t>Coral Shores Behavioral Health hospital serves primarily the following counties: Martin County, Palm Beach County, Port St. Lucie, Indian River County, Okeechobee.</a:t>
            </a: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sz="1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1200" b="1" dirty="0">
                <a:solidFill>
                  <a:schemeClr val="accent5">
                    <a:lumMod val="50000"/>
                  </a:schemeClr>
                </a:solidFill>
              </a:rPr>
              <a:t>Coral Shores Behavioral Health serves a broad geographical area and receives referrals, and admits patients from Broward County, Brevard County as well as from hospitals and providers in the Orlando and Tampa area.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112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11200" b="1" dirty="0">
                <a:solidFill>
                  <a:schemeClr val="accent5">
                    <a:lumMod val="50000"/>
                  </a:schemeClr>
                </a:solidFill>
              </a:rPr>
              <a:t>CSBH hospital is the only Baker Act receiving facility in Martin County.</a:t>
            </a:r>
          </a:p>
          <a:p>
            <a:pPr marL="0" indent="0">
              <a:buNone/>
            </a:pPr>
            <a:endParaRPr lang="en-US" sz="6000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75" name="Picture 74" descr="Coral Shores Behavioral Health Facility | Stuart FL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742"/>
            <a:ext cx="3565115" cy="1221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" y="2264304"/>
            <a:ext cx="4022287" cy="23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71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EE989AD-0C0D-49DD-A653-91CB0DC597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212283"/>
              </p:ext>
            </p:extLst>
          </p:nvPr>
        </p:nvGraphicFramePr>
        <p:xfrm>
          <a:off x="3914488" y="853439"/>
          <a:ext cx="7869917" cy="5563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5" name="Picture 54" descr="Coral Shores Behavioral Health Facility | Stuart FL 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416846"/>
            <a:ext cx="3439824" cy="13881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3" y="4260056"/>
            <a:ext cx="3740945" cy="249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83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E80B-0930-4325-9812-8E7B5D10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750012"/>
            <a:ext cx="9905998" cy="134707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Insurances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126742-1AB7-4C17-8DD2-E1C5B4DCF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7064325"/>
              </p:ext>
            </p:extLst>
          </p:nvPr>
        </p:nvGraphicFramePr>
        <p:xfrm>
          <a:off x="462337" y="2289354"/>
          <a:ext cx="11229654" cy="3649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 descr="Coral Shores Behavioral Health Facility | Stuart FL 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975" y="202414"/>
            <a:ext cx="3565115" cy="12211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3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9AA19A-D2E5-47F2-AF0A-1AF60D42CC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1A1E618-D29E-4367-8C34-500E34D05B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3" y="0"/>
            <a:ext cx="121889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dgm="http://schemas.openxmlformats.org/drawingml/2006/diagram" xmlns:p14="http://schemas.microsoft.com/office/powerpoint/2010/main" xmlns:a16="http://schemas.microsoft.com/office/drawing/2014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1F2BFD0-D896-4BA3-BA8F-0C866BD024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E768552D-D282-4F68-A829-290A4E831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B24AFF31-9CD5-4E66-92F8-23BBAA24FB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267C9D4-1770-45DD-AAFC-481CD7F9AA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0DD6E0B-EC58-4D78-8125-AD2172CD2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23D6129D-742B-422D-A589-6692C16715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EA94B27-F456-4ED8-8882-77632BDA0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5B7F96AD-560C-44A0-A513-B06758743D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86701218-3235-4E29-9935-1315B5CCAA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046B7BE0-D335-42EA-9893-4FA7654F1F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1CE912BA-808B-403C-B26F-8083A682EF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D974F65A-298C-4395-B461-99B9B49A07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Line 16">
              <a:extLst>
                <a:ext uri="{FF2B5EF4-FFF2-40B4-BE49-F238E27FC236}">
                  <a16:creationId xmlns:a16="http://schemas.microsoft.com/office/drawing/2014/main" id="{700B2930-989F-49DC-B909-8150145AD0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795CB5A4-5145-4F55-95D0-6FB820C846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4BB8F48-D800-442A-A603-979FE924B4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E863078-201C-4DC0-8D49-077300CE5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A07EBB6-75B0-4867-9AAF-7A645F4148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FA40A456-C685-468E-802E-FC9DF586A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F101202F-1B2A-414C-83B7-9327E599C6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4CC9B21F-B169-47E9-9B97-3BB645B29C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BC5FF733-2B71-4734-AD6A-5B35D99A35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0BCEB342-9AFC-4DCB-B92F-E08DC9594A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3B9B4933-5C48-49CF-9C6A-A29413150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404FC76C-600A-482C-8386-F77ACBCCA5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E8C5D50B-A590-4AAE-A748-113B62DADA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6C045F21-7031-4278-BFEE-A9E856ADA9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20EE11A6-3412-4362-8A81-592A15F2A1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A376EBB9-93F5-4B6F-95B3-C36B6C851E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272FC1-EE98-496D-A66E-B6EE13917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988" y="2132013"/>
            <a:ext cx="2422396" cy="3124244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Contact information</a:t>
            </a:r>
          </a:p>
        </p:txBody>
      </p:sp>
      <p:sp useBgFill="1">
        <p:nvSpPr>
          <p:cNvPr id="42" name="Round Diagonal Corner Rectangle 6">
            <a:extLst>
              <a:ext uri="{FF2B5EF4-FFF2-40B4-BE49-F238E27FC236}">
                <a16:creationId xmlns:a16="http://schemas.microsoft.com/office/drawing/2014/main" id="{092ADBCF-B973-4C52-B740-4963E95B35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853439"/>
            <a:ext cx="6987476" cy="4760505"/>
          </a:xfrm>
          <a:prstGeom prst="round2DiagRect">
            <a:avLst>
              <a:gd name="adj1" fmla="val 7418"/>
              <a:gd name="adj2" fmla="val 0"/>
            </a:avLst>
          </a:prstGeom>
          <a:ln w="19050" cap="sq">
            <a:solidFill>
              <a:schemeClr val="bg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FDD94EF-2C73-4E4C-8332-A75D8AC6B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79200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bg2"/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16EF4FCE-B4BF-485E-B545-95827107AD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C2DD2F29-32E6-486A-A295-CB29680AD9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B1A76276-E7B7-4550-9AFF-0A2E9EAEA4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EAFC4E0E-3390-457C-BCC9-A2479C10FE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D0E59BF7-C450-4448-B71A-80ECD878D3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BAB182A0-0A27-42D3-A9D0-56E8B7F4AC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4C9A08D9-525C-448E-A071-78226848F4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E7818D96-423C-499F-A080-00EF0B9D48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059B8971-2367-46BA-8FCC-D001A6C369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1">
              <a:extLst>
                <a:ext uri="{FF2B5EF4-FFF2-40B4-BE49-F238E27FC236}">
                  <a16:creationId xmlns:a16="http://schemas.microsoft.com/office/drawing/2014/main" id="{E4DF0A08-11EF-495A-980F-2ED66FBB8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:dgm="http://schemas.openxmlformats.org/drawingml/2006/diagram" xmlns:p14="http://schemas.microsoft.com/office/powerpoint/2010/main" xmlns:a16="http://schemas.microsoft.com/office/drawing/2014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3D2B1C-3FF9-45D7-B5F3-CFF174FFF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13867"/>
              </p:ext>
            </p:extLst>
          </p:nvPr>
        </p:nvGraphicFramePr>
        <p:xfrm>
          <a:off x="2835666" y="1282700"/>
          <a:ext cx="9218221" cy="50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5" name="Picture 54" descr="Coral Shores Behavioral Health Facility | Stuart FL 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21047"/>
            <a:ext cx="2789238" cy="11616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561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1892</TotalTime>
  <Words>490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Tw Cen MT</vt:lpstr>
      <vt:lpstr>Wingdings</vt:lpstr>
      <vt:lpstr>Circuit</vt:lpstr>
      <vt:lpstr>     CORAL SHORES BEHAVIORAL HEALTH                                                         STUART, FLORIDA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Insurances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Tracee Diaz</dc:creator>
  <cp:lastModifiedBy>Sapundzhieva, Kameliya</cp:lastModifiedBy>
  <cp:revision>98</cp:revision>
  <cp:lastPrinted>2021-10-21T15:23:01Z</cp:lastPrinted>
  <dcterms:created xsi:type="dcterms:W3CDTF">2021-06-04T13:09:34Z</dcterms:created>
  <dcterms:modified xsi:type="dcterms:W3CDTF">2021-10-21T20:53:38Z</dcterms:modified>
</cp:coreProperties>
</file>